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259" r:id="rId4"/>
    <p:sldId id="323" r:id="rId5"/>
    <p:sldId id="260" r:id="rId6"/>
    <p:sldId id="301" r:id="rId7"/>
    <p:sldId id="299" r:id="rId8"/>
    <p:sldId id="326" r:id="rId9"/>
    <p:sldId id="324" r:id="rId10"/>
    <p:sldId id="325" r:id="rId11"/>
    <p:sldId id="302" r:id="rId12"/>
    <p:sldId id="307" r:id="rId13"/>
    <p:sldId id="320" r:id="rId14"/>
    <p:sldId id="321" r:id="rId15"/>
    <p:sldId id="322" r:id="rId16"/>
    <p:sldId id="327" r:id="rId17"/>
    <p:sldId id="318" r:id="rId18"/>
    <p:sldId id="328" r:id="rId19"/>
    <p:sldId id="316" r:id="rId20"/>
  </p:sldIdLst>
  <p:sldSz cx="9144000" cy="6858000" type="screen4x3"/>
  <p:notesSz cx="10015538" cy="688181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2" autoAdjust="0"/>
    <p:restoredTop sz="64619" autoAdjust="0"/>
  </p:normalViewPr>
  <p:slideViewPr>
    <p:cSldViewPr>
      <p:cViewPr varScale="1">
        <p:scale>
          <a:sx n="75" d="100"/>
          <a:sy n="75" d="100"/>
        </p:scale>
        <p:origin x="249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E06EFB-0CFE-4F1C-A9AD-B24EF6BE9BD5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pt-BR"/>
        </a:p>
      </dgm:t>
    </dgm:pt>
    <dgm:pt modelId="{A28FF191-CC3E-495C-9FBC-FFA5C4E7BC2D}">
      <dgm:prSet phldrT="[Texto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pt-BR" dirty="0" smtClean="0"/>
            <a:t>Responsabilidades</a:t>
          </a:r>
          <a:endParaRPr lang="pt-BR" dirty="0"/>
        </a:p>
      </dgm:t>
    </dgm:pt>
    <dgm:pt modelId="{9202CA8C-AC14-4180-AEEB-6C165D02CBA4}" type="parTrans" cxnId="{D5486AC0-6132-4564-8D70-C0F7B70F4732}">
      <dgm:prSet/>
      <dgm:spPr/>
      <dgm:t>
        <a:bodyPr/>
        <a:lstStyle/>
        <a:p>
          <a:endParaRPr lang="pt-BR"/>
        </a:p>
      </dgm:t>
    </dgm:pt>
    <dgm:pt modelId="{FC94E7D5-28D0-4856-9A37-A6C539E391C5}" type="sibTrans" cxnId="{D5486AC0-6132-4564-8D70-C0F7B70F4732}">
      <dgm:prSet/>
      <dgm:spPr/>
      <dgm:t>
        <a:bodyPr/>
        <a:lstStyle/>
        <a:p>
          <a:endParaRPr lang="pt-BR"/>
        </a:p>
      </dgm:t>
    </dgm:pt>
    <dgm:pt modelId="{60F3FDA0-E4E7-4771-8BAB-59295E6CE4D8}">
      <dgm:prSet phldrT="[Texto]" custT="1"/>
      <dgm:spPr/>
      <dgm:t>
        <a:bodyPr/>
        <a:lstStyle/>
        <a:p>
          <a:r>
            <a:rPr lang="pt-BR" sz="1800" dirty="0" smtClean="0"/>
            <a:t>Administrativa e civil</a:t>
          </a:r>
          <a:endParaRPr lang="pt-BR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682D43-ADDD-48F3-89A5-E5C5BF0F733B}" type="parTrans" cxnId="{B0E5075A-5DD2-460A-98E4-45E24AD80DB4}">
      <dgm:prSet/>
      <dgm:spPr/>
      <dgm:t>
        <a:bodyPr/>
        <a:lstStyle/>
        <a:p>
          <a:endParaRPr lang="pt-BR"/>
        </a:p>
      </dgm:t>
    </dgm:pt>
    <dgm:pt modelId="{92CA32A2-23D0-40C1-9217-17977C74CAC9}" type="sibTrans" cxnId="{B0E5075A-5DD2-460A-98E4-45E24AD80DB4}">
      <dgm:prSet/>
      <dgm:spPr/>
      <dgm:t>
        <a:bodyPr/>
        <a:lstStyle/>
        <a:p>
          <a:endParaRPr lang="pt-BR"/>
        </a:p>
      </dgm:t>
    </dgm:pt>
    <dgm:pt modelId="{6828B665-EBD2-4234-936F-D9D3B5ACB100}">
      <dgm:prSet phldrT="[Texto]" custT="1"/>
      <dgm:spPr/>
      <dgm:t>
        <a:bodyPr/>
        <a:lstStyle/>
        <a:p>
          <a:r>
            <a:rPr lang="pt-BR" sz="1800" dirty="0" smtClean="0"/>
            <a:t>Improbidade Administrativa e Penal</a:t>
          </a:r>
          <a:endParaRPr lang="pt-BR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6D64F7-31DB-4200-B795-AC421D630AD8}" type="parTrans" cxnId="{8E162928-299B-487A-AAA6-A699777A5892}">
      <dgm:prSet/>
      <dgm:spPr/>
      <dgm:t>
        <a:bodyPr/>
        <a:lstStyle/>
        <a:p>
          <a:endParaRPr lang="pt-BR"/>
        </a:p>
      </dgm:t>
    </dgm:pt>
    <dgm:pt modelId="{D85E304B-142C-4228-8BBB-9B050BC17936}" type="sibTrans" cxnId="{8E162928-299B-487A-AAA6-A699777A5892}">
      <dgm:prSet/>
      <dgm:spPr/>
      <dgm:t>
        <a:bodyPr/>
        <a:lstStyle/>
        <a:p>
          <a:endParaRPr lang="pt-BR"/>
        </a:p>
      </dgm:t>
    </dgm:pt>
    <dgm:pt modelId="{05EDFC16-A6A9-4DD2-827C-42922AAEBCEC}" type="pres">
      <dgm:prSet presAssocID="{1DE06EFB-0CFE-4F1C-A9AD-B24EF6BE9BD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A3E5C66-4E35-406C-BDE6-BAAB93305CF6}" type="pres">
      <dgm:prSet presAssocID="{A28FF191-CC3E-495C-9FBC-FFA5C4E7BC2D}" presName="root1" presStyleCnt="0"/>
      <dgm:spPr/>
    </dgm:pt>
    <dgm:pt modelId="{13D2CC93-7BCB-4CCA-B9D2-11ED12BFF21D}" type="pres">
      <dgm:prSet presAssocID="{A28FF191-CC3E-495C-9FBC-FFA5C4E7BC2D}" presName="LevelOneTextNode" presStyleLbl="node0" presStyleIdx="0" presStyleCnt="1" custScaleY="90006" custLinFactNeighborX="-4989" custLinFactNeighborY="38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F749612-C305-4AC9-BC8B-8B7ACC7A0FBF}" type="pres">
      <dgm:prSet presAssocID="{A28FF191-CC3E-495C-9FBC-FFA5C4E7BC2D}" presName="level2hierChild" presStyleCnt="0"/>
      <dgm:spPr/>
    </dgm:pt>
    <dgm:pt modelId="{519BF2FF-2730-4B4A-82B7-9F8757FB3F97}" type="pres">
      <dgm:prSet presAssocID="{78682D43-ADDD-48F3-89A5-E5C5BF0F733B}" presName="conn2-1" presStyleLbl="parChTrans1D2" presStyleIdx="0" presStyleCnt="2"/>
      <dgm:spPr/>
      <dgm:t>
        <a:bodyPr/>
        <a:lstStyle/>
        <a:p>
          <a:endParaRPr lang="pt-BR"/>
        </a:p>
      </dgm:t>
    </dgm:pt>
    <dgm:pt modelId="{BC89BB7B-115C-4A59-8EFA-ECF74F2340BB}" type="pres">
      <dgm:prSet presAssocID="{78682D43-ADDD-48F3-89A5-E5C5BF0F733B}" presName="connTx" presStyleLbl="parChTrans1D2" presStyleIdx="0" presStyleCnt="2"/>
      <dgm:spPr/>
      <dgm:t>
        <a:bodyPr/>
        <a:lstStyle/>
        <a:p>
          <a:endParaRPr lang="pt-BR"/>
        </a:p>
      </dgm:t>
    </dgm:pt>
    <dgm:pt modelId="{17384225-B328-4A0C-BEFD-26D4AA14FFC1}" type="pres">
      <dgm:prSet presAssocID="{60F3FDA0-E4E7-4771-8BAB-59295E6CE4D8}" presName="root2" presStyleCnt="0"/>
      <dgm:spPr/>
    </dgm:pt>
    <dgm:pt modelId="{C2AF093F-9D01-4D76-905E-638B78134A8A}" type="pres">
      <dgm:prSet presAssocID="{60F3FDA0-E4E7-4771-8BAB-59295E6CE4D8}" presName="LevelTwoTextNode" presStyleLbl="node2" presStyleIdx="0" presStyleCnt="2" custScaleX="233305" custScaleY="8318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F48BB7D-8DDA-4488-98E6-07F7DC56B33C}" type="pres">
      <dgm:prSet presAssocID="{60F3FDA0-E4E7-4771-8BAB-59295E6CE4D8}" presName="level3hierChild" presStyleCnt="0"/>
      <dgm:spPr/>
    </dgm:pt>
    <dgm:pt modelId="{F006BCE9-D04D-455E-B05B-D70398B337DD}" type="pres">
      <dgm:prSet presAssocID="{506D64F7-31DB-4200-B795-AC421D630AD8}" presName="conn2-1" presStyleLbl="parChTrans1D2" presStyleIdx="1" presStyleCnt="2"/>
      <dgm:spPr/>
      <dgm:t>
        <a:bodyPr/>
        <a:lstStyle/>
        <a:p>
          <a:endParaRPr lang="pt-BR"/>
        </a:p>
      </dgm:t>
    </dgm:pt>
    <dgm:pt modelId="{13EA4CC4-4ADF-4EEB-8189-D827C4B97830}" type="pres">
      <dgm:prSet presAssocID="{506D64F7-31DB-4200-B795-AC421D630AD8}" presName="connTx" presStyleLbl="parChTrans1D2" presStyleIdx="1" presStyleCnt="2"/>
      <dgm:spPr/>
      <dgm:t>
        <a:bodyPr/>
        <a:lstStyle/>
        <a:p>
          <a:endParaRPr lang="pt-BR"/>
        </a:p>
      </dgm:t>
    </dgm:pt>
    <dgm:pt modelId="{B0ECAABA-1421-42D4-ADE3-8E8B6D702289}" type="pres">
      <dgm:prSet presAssocID="{6828B665-EBD2-4234-936F-D9D3B5ACB100}" presName="root2" presStyleCnt="0"/>
      <dgm:spPr/>
    </dgm:pt>
    <dgm:pt modelId="{8F56FB80-4BEB-4D4F-A087-6A45C5730FB3}" type="pres">
      <dgm:prSet presAssocID="{6828B665-EBD2-4234-936F-D9D3B5ACB100}" presName="LevelTwoTextNode" presStyleLbl="node2" presStyleIdx="1" presStyleCnt="2" custScaleX="226719" custScaleY="86794" custLinFactNeighborX="2099" custLinFactNeighborY="480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335B5CA-EC43-4C61-B8EB-5360C1412064}" type="pres">
      <dgm:prSet presAssocID="{6828B665-EBD2-4234-936F-D9D3B5ACB100}" presName="level3hierChild" presStyleCnt="0"/>
      <dgm:spPr/>
    </dgm:pt>
  </dgm:ptLst>
  <dgm:cxnLst>
    <dgm:cxn modelId="{B548F5E8-46AC-4F9A-AC3C-9C35C66FBA9B}" type="presOf" srcId="{506D64F7-31DB-4200-B795-AC421D630AD8}" destId="{F006BCE9-D04D-455E-B05B-D70398B337DD}" srcOrd="0" destOrd="0" presId="urn:microsoft.com/office/officeart/2008/layout/HorizontalMultiLevelHierarchy"/>
    <dgm:cxn modelId="{1116548E-4FE2-437B-A2F3-3F249363E234}" type="presOf" srcId="{1DE06EFB-0CFE-4F1C-A9AD-B24EF6BE9BD5}" destId="{05EDFC16-A6A9-4DD2-827C-42922AAEBCEC}" srcOrd="0" destOrd="0" presId="urn:microsoft.com/office/officeart/2008/layout/HorizontalMultiLevelHierarchy"/>
    <dgm:cxn modelId="{B0E5075A-5DD2-460A-98E4-45E24AD80DB4}" srcId="{A28FF191-CC3E-495C-9FBC-FFA5C4E7BC2D}" destId="{60F3FDA0-E4E7-4771-8BAB-59295E6CE4D8}" srcOrd="0" destOrd="0" parTransId="{78682D43-ADDD-48F3-89A5-E5C5BF0F733B}" sibTransId="{92CA32A2-23D0-40C1-9217-17977C74CAC9}"/>
    <dgm:cxn modelId="{9C9346D5-E1B1-471B-9488-132320B8F223}" type="presOf" srcId="{A28FF191-CC3E-495C-9FBC-FFA5C4E7BC2D}" destId="{13D2CC93-7BCB-4CCA-B9D2-11ED12BFF21D}" srcOrd="0" destOrd="0" presId="urn:microsoft.com/office/officeart/2008/layout/HorizontalMultiLevelHierarchy"/>
    <dgm:cxn modelId="{5BF2E742-6377-4C92-9DBF-D67B09D00AEE}" type="presOf" srcId="{506D64F7-31DB-4200-B795-AC421D630AD8}" destId="{13EA4CC4-4ADF-4EEB-8189-D827C4B97830}" srcOrd="1" destOrd="0" presId="urn:microsoft.com/office/officeart/2008/layout/HorizontalMultiLevelHierarchy"/>
    <dgm:cxn modelId="{D5486AC0-6132-4564-8D70-C0F7B70F4732}" srcId="{1DE06EFB-0CFE-4F1C-A9AD-B24EF6BE9BD5}" destId="{A28FF191-CC3E-495C-9FBC-FFA5C4E7BC2D}" srcOrd="0" destOrd="0" parTransId="{9202CA8C-AC14-4180-AEEB-6C165D02CBA4}" sibTransId="{FC94E7D5-28D0-4856-9A37-A6C539E391C5}"/>
    <dgm:cxn modelId="{8E162928-299B-487A-AAA6-A699777A5892}" srcId="{A28FF191-CC3E-495C-9FBC-FFA5C4E7BC2D}" destId="{6828B665-EBD2-4234-936F-D9D3B5ACB100}" srcOrd="1" destOrd="0" parTransId="{506D64F7-31DB-4200-B795-AC421D630AD8}" sibTransId="{D85E304B-142C-4228-8BBB-9B050BC17936}"/>
    <dgm:cxn modelId="{CB70D90B-866C-43CC-9744-623DB61F09B4}" type="presOf" srcId="{60F3FDA0-E4E7-4771-8BAB-59295E6CE4D8}" destId="{C2AF093F-9D01-4D76-905E-638B78134A8A}" srcOrd="0" destOrd="0" presId="urn:microsoft.com/office/officeart/2008/layout/HorizontalMultiLevelHierarchy"/>
    <dgm:cxn modelId="{66D16ABD-10F0-4F6C-AB42-FEF4EB6BD855}" type="presOf" srcId="{78682D43-ADDD-48F3-89A5-E5C5BF0F733B}" destId="{519BF2FF-2730-4B4A-82B7-9F8757FB3F97}" srcOrd="0" destOrd="0" presId="urn:microsoft.com/office/officeart/2008/layout/HorizontalMultiLevelHierarchy"/>
    <dgm:cxn modelId="{49C04276-851A-4A85-9D6B-B9523B316B32}" type="presOf" srcId="{6828B665-EBD2-4234-936F-D9D3B5ACB100}" destId="{8F56FB80-4BEB-4D4F-A087-6A45C5730FB3}" srcOrd="0" destOrd="0" presId="urn:microsoft.com/office/officeart/2008/layout/HorizontalMultiLevelHierarchy"/>
    <dgm:cxn modelId="{7E816B92-C926-4CF8-B15B-12CCE54036AE}" type="presOf" srcId="{78682D43-ADDD-48F3-89A5-E5C5BF0F733B}" destId="{BC89BB7B-115C-4A59-8EFA-ECF74F2340BB}" srcOrd="1" destOrd="0" presId="urn:microsoft.com/office/officeart/2008/layout/HorizontalMultiLevelHierarchy"/>
    <dgm:cxn modelId="{80ECE8CF-C799-474D-976E-7058D0440D50}" type="presParOf" srcId="{05EDFC16-A6A9-4DD2-827C-42922AAEBCEC}" destId="{CA3E5C66-4E35-406C-BDE6-BAAB93305CF6}" srcOrd="0" destOrd="0" presId="urn:microsoft.com/office/officeart/2008/layout/HorizontalMultiLevelHierarchy"/>
    <dgm:cxn modelId="{8EFF7B6C-ADCE-411F-A719-67D33BCB984A}" type="presParOf" srcId="{CA3E5C66-4E35-406C-BDE6-BAAB93305CF6}" destId="{13D2CC93-7BCB-4CCA-B9D2-11ED12BFF21D}" srcOrd="0" destOrd="0" presId="urn:microsoft.com/office/officeart/2008/layout/HorizontalMultiLevelHierarchy"/>
    <dgm:cxn modelId="{9319D5F5-BFA8-49C8-A31D-7255C1CE8854}" type="presParOf" srcId="{CA3E5C66-4E35-406C-BDE6-BAAB93305CF6}" destId="{EF749612-C305-4AC9-BC8B-8B7ACC7A0FBF}" srcOrd="1" destOrd="0" presId="urn:microsoft.com/office/officeart/2008/layout/HorizontalMultiLevelHierarchy"/>
    <dgm:cxn modelId="{B703F428-8395-42C0-BF7F-75C6FA8E7575}" type="presParOf" srcId="{EF749612-C305-4AC9-BC8B-8B7ACC7A0FBF}" destId="{519BF2FF-2730-4B4A-82B7-9F8757FB3F97}" srcOrd="0" destOrd="0" presId="urn:microsoft.com/office/officeart/2008/layout/HorizontalMultiLevelHierarchy"/>
    <dgm:cxn modelId="{44F9E510-8812-48E8-82B5-B93B2EDCAECB}" type="presParOf" srcId="{519BF2FF-2730-4B4A-82B7-9F8757FB3F97}" destId="{BC89BB7B-115C-4A59-8EFA-ECF74F2340BB}" srcOrd="0" destOrd="0" presId="urn:microsoft.com/office/officeart/2008/layout/HorizontalMultiLevelHierarchy"/>
    <dgm:cxn modelId="{F6BF3F6A-7C4C-46B6-9208-8B04DDB92BC5}" type="presParOf" srcId="{EF749612-C305-4AC9-BC8B-8B7ACC7A0FBF}" destId="{17384225-B328-4A0C-BEFD-26D4AA14FFC1}" srcOrd="1" destOrd="0" presId="urn:microsoft.com/office/officeart/2008/layout/HorizontalMultiLevelHierarchy"/>
    <dgm:cxn modelId="{99A0CF86-6279-47D9-A490-714E7DCC0472}" type="presParOf" srcId="{17384225-B328-4A0C-BEFD-26D4AA14FFC1}" destId="{C2AF093F-9D01-4D76-905E-638B78134A8A}" srcOrd="0" destOrd="0" presId="urn:microsoft.com/office/officeart/2008/layout/HorizontalMultiLevelHierarchy"/>
    <dgm:cxn modelId="{A704B0AC-4817-45C0-9843-6AD7288FD765}" type="presParOf" srcId="{17384225-B328-4A0C-BEFD-26D4AA14FFC1}" destId="{DF48BB7D-8DDA-4488-98E6-07F7DC56B33C}" srcOrd="1" destOrd="0" presId="urn:microsoft.com/office/officeart/2008/layout/HorizontalMultiLevelHierarchy"/>
    <dgm:cxn modelId="{5E04FF17-C71B-4DEA-83FA-608DD8CA54C9}" type="presParOf" srcId="{EF749612-C305-4AC9-BC8B-8B7ACC7A0FBF}" destId="{F006BCE9-D04D-455E-B05B-D70398B337DD}" srcOrd="2" destOrd="0" presId="urn:microsoft.com/office/officeart/2008/layout/HorizontalMultiLevelHierarchy"/>
    <dgm:cxn modelId="{A53CD978-89EE-4867-89E4-6AEF46DF904A}" type="presParOf" srcId="{F006BCE9-D04D-455E-B05B-D70398B337DD}" destId="{13EA4CC4-4ADF-4EEB-8189-D827C4B97830}" srcOrd="0" destOrd="0" presId="urn:microsoft.com/office/officeart/2008/layout/HorizontalMultiLevelHierarchy"/>
    <dgm:cxn modelId="{F28B62B1-F876-4CF7-97D1-4D143E79CF5E}" type="presParOf" srcId="{EF749612-C305-4AC9-BC8B-8B7ACC7A0FBF}" destId="{B0ECAABA-1421-42D4-ADE3-8E8B6D702289}" srcOrd="3" destOrd="0" presId="urn:microsoft.com/office/officeart/2008/layout/HorizontalMultiLevelHierarchy"/>
    <dgm:cxn modelId="{7E9406A0-193E-425B-AF3D-464CABFFA42E}" type="presParOf" srcId="{B0ECAABA-1421-42D4-ADE3-8E8B6D702289}" destId="{8F56FB80-4BEB-4D4F-A087-6A45C5730FB3}" srcOrd="0" destOrd="0" presId="urn:microsoft.com/office/officeart/2008/layout/HorizontalMultiLevelHierarchy"/>
    <dgm:cxn modelId="{138EFEA4-3738-4E37-8393-99466FE99408}" type="presParOf" srcId="{B0ECAABA-1421-42D4-ADE3-8E8B6D702289}" destId="{1335B5CA-EC43-4C61-B8EB-5360C141206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06BCE9-D04D-455E-B05B-D70398B337DD}">
      <dsp:nvSpPr>
        <dsp:cNvPr id="0" name=""/>
        <dsp:cNvSpPr/>
      </dsp:nvSpPr>
      <dsp:spPr>
        <a:xfrm>
          <a:off x="873493" y="2495558"/>
          <a:ext cx="636186" cy="4966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8093" y="0"/>
              </a:lnTo>
              <a:lnTo>
                <a:pt x="318093" y="496636"/>
              </a:lnTo>
              <a:lnTo>
                <a:pt x="636186" y="496636"/>
              </a:lnTo>
            </a:path>
          </a:pathLst>
        </a:custGeom>
        <a:noFill/>
        <a:ln w="1905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1171409" y="2723700"/>
        <a:ext cx="40354" cy="40354"/>
      </dsp:txXfrm>
    </dsp:sp>
    <dsp:sp modelId="{519BF2FF-2730-4B4A-82B7-9F8757FB3F97}">
      <dsp:nvSpPr>
        <dsp:cNvPr id="0" name=""/>
        <dsp:cNvSpPr/>
      </dsp:nvSpPr>
      <dsp:spPr>
        <a:xfrm>
          <a:off x="873493" y="1989464"/>
          <a:ext cx="576048" cy="506094"/>
        </a:xfrm>
        <a:custGeom>
          <a:avLst/>
          <a:gdLst/>
          <a:ahLst/>
          <a:cxnLst/>
          <a:rect l="0" t="0" r="0" b="0"/>
          <a:pathLst>
            <a:path>
              <a:moveTo>
                <a:pt x="0" y="506094"/>
              </a:moveTo>
              <a:lnTo>
                <a:pt x="288024" y="506094"/>
              </a:lnTo>
              <a:lnTo>
                <a:pt x="288024" y="0"/>
              </a:lnTo>
              <a:lnTo>
                <a:pt x="576048" y="0"/>
              </a:lnTo>
            </a:path>
          </a:pathLst>
        </a:custGeom>
        <a:noFill/>
        <a:ln w="1905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1142348" y="2223341"/>
        <a:ext cx="38339" cy="38339"/>
      </dsp:txXfrm>
    </dsp:sp>
    <dsp:sp modelId="{13D2CC93-7BCB-4CCA-B9D2-11ED12BFF21D}">
      <dsp:nvSpPr>
        <dsp:cNvPr id="0" name=""/>
        <dsp:cNvSpPr/>
      </dsp:nvSpPr>
      <dsp:spPr>
        <a:xfrm rot="16200000">
          <a:off x="-1632191" y="2058811"/>
          <a:ext cx="4137876" cy="87349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3800" kern="1200" dirty="0" smtClean="0"/>
            <a:t>Responsabilidades</a:t>
          </a:r>
          <a:endParaRPr lang="pt-BR" sz="3800" kern="1200" dirty="0"/>
        </a:p>
      </dsp:txBody>
      <dsp:txXfrm>
        <a:off x="-1632191" y="2058811"/>
        <a:ext cx="4137876" cy="873493"/>
      </dsp:txXfrm>
    </dsp:sp>
    <dsp:sp modelId="{C2AF093F-9D01-4D76-905E-638B78134A8A}">
      <dsp:nvSpPr>
        <dsp:cNvPr id="0" name=""/>
        <dsp:cNvSpPr/>
      </dsp:nvSpPr>
      <dsp:spPr>
        <a:xfrm>
          <a:off x="1449542" y="1626174"/>
          <a:ext cx="6684324" cy="72658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Administrativa e civil</a:t>
          </a:r>
          <a:endParaRPr lang="pt-BR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49542" y="1626174"/>
        <a:ext cx="6684324" cy="726580"/>
      </dsp:txXfrm>
    </dsp:sp>
    <dsp:sp modelId="{8F56FB80-4BEB-4D4F-A087-6A45C5730FB3}">
      <dsp:nvSpPr>
        <dsp:cNvPr id="0" name=""/>
        <dsp:cNvSpPr/>
      </dsp:nvSpPr>
      <dsp:spPr>
        <a:xfrm>
          <a:off x="1509679" y="2613125"/>
          <a:ext cx="6495631" cy="75813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Improbidade Administrativa e Penal</a:t>
          </a:r>
          <a:endParaRPr lang="pt-BR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09679" y="2613125"/>
        <a:ext cx="6495631" cy="7581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0066" cy="344091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673154" y="0"/>
            <a:ext cx="4340066" cy="344091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r">
              <a:defRPr sz="1300"/>
            </a:lvl1pPr>
          </a:lstStyle>
          <a:p>
            <a:fld id="{A60114C1-010A-42F0-AFF5-FB57C4C391FD}" type="datetimeFigureOut">
              <a:rPr lang="pt-BR" smtClean="0"/>
              <a:pPr/>
              <a:t>23/11/2016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6536528"/>
            <a:ext cx="4340066" cy="344091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673154" y="6536528"/>
            <a:ext cx="4340066" cy="344091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r">
              <a:defRPr sz="1300"/>
            </a:lvl1pPr>
          </a:lstStyle>
          <a:p>
            <a:fld id="{F3E96838-B5E2-4380-9688-C1BB21669B3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0336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0225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673725" y="0"/>
            <a:ext cx="4340225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8FE50-3A69-4139-81ED-0ED3CC7B0871}" type="datetimeFigureOut">
              <a:rPr lang="pt-BR" smtClean="0"/>
              <a:pPr/>
              <a:t>23/11/2016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287713" y="515938"/>
            <a:ext cx="3441700" cy="2581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1001713" y="3268663"/>
            <a:ext cx="8012112" cy="30972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535738"/>
            <a:ext cx="4340225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673725" y="6535738"/>
            <a:ext cx="4340225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014C87-926A-4032-8E49-A02312B8FFF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391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14C87-926A-4032-8E49-A02312B8FFF2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33379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14C87-926A-4032-8E49-A02312B8FFF2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61780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14C87-926A-4032-8E49-A02312B8FFF2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6998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14C87-926A-4032-8E49-A02312B8FFF2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7062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14C87-926A-4032-8E49-A02312B8FFF2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17051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14C87-926A-4032-8E49-A02312B8FFF2}" type="slidenum">
              <a:rPr lang="pt-BR" smtClean="0"/>
              <a:pPr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9919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14C87-926A-4032-8E49-A02312B8FFF2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4765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14C87-926A-4032-8E49-A02312B8FFF2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606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14C87-926A-4032-8E49-A02312B8FFF2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7819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14C87-926A-4032-8E49-A02312B8FFF2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91013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14C87-926A-4032-8E49-A02312B8FFF2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0625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14C87-926A-4032-8E49-A02312B8FFF2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5103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14C87-926A-4032-8E49-A02312B8FFF2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68860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14C87-926A-4032-8E49-A02312B8FFF2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1607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tângulo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Retângulo de cantos arredondados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Retângulo de cantos arredondados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tângulo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tângulo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tângulo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tângulo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17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7452E-3747-478D-BFEC-80117CBD0F7D}" type="datetimeFigureOut">
              <a:rPr lang="pt-BR"/>
              <a:pPr>
                <a:defRPr/>
              </a:pPr>
              <a:t>23/11/2016</a:t>
            </a:fld>
            <a:endParaRPr lang="pt-BR"/>
          </a:p>
        </p:txBody>
      </p:sp>
      <p:sp>
        <p:nvSpPr>
          <p:cNvPr id="18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4C392B4-978C-43CE-BB1F-49E710DAFDC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3728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B0523-72CB-4A62-B82E-5216D1A915E4}" type="datetimeFigureOut">
              <a:rPr lang="pt-BR"/>
              <a:pPr>
                <a:defRPr/>
              </a:pPr>
              <a:t>23/11/2016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97456-B913-4727-BA0C-49963E9BBE5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6753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07D64-5D6A-4F01-A065-19AD6651E771}" type="datetimeFigureOut">
              <a:rPr lang="pt-BR"/>
              <a:pPr>
                <a:defRPr/>
              </a:pPr>
              <a:t>23/11/2016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621E4-2FE7-4ABD-AD24-B5CFAFC880C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1592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58608-E7C8-4BED-9976-392D06CD7E0C}" type="datetimeFigureOut">
              <a:rPr lang="pt-BR"/>
              <a:pPr>
                <a:defRPr/>
              </a:pPr>
              <a:t>23/11/2016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37277-4960-45D8-BE04-0F2F017DD38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2543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9C006-E69A-4E09-A0DA-DD403CCB5BBF}" type="datetimeFigureOut">
              <a:rPr lang="pt-BR"/>
              <a:pPr>
                <a:defRPr/>
              </a:pPr>
              <a:t>23/11/2016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88B28-4EBB-49EE-B336-41570E2C8ED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1635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0EB02-1D35-4BE8-ABBC-3C68C66E270A}" type="datetimeFigureOut">
              <a:rPr lang="pt-BR"/>
              <a:pPr>
                <a:defRPr/>
              </a:pPr>
              <a:t>23/11/2016</a:t>
            </a:fld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1AD3-526C-4A29-BF51-DC1EDE61780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151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E6901BC-C30E-4898-937F-FDEC5E037DA5}" type="datetimeFigureOut">
              <a:rPr lang="pt-BR"/>
              <a:pPr>
                <a:defRPr/>
              </a:pPr>
              <a:t>23/11/2016</a:t>
            </a:fld>
            <a:endParaRPr lang="pt-BR"/>
          </a:p>
        </p:txBody>
      </p:sp>
      <p:sp>
        <p:nvSpPr>
          <p:cNvPr id="8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036C213-5B14-4F18-9071-1AE39960906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5944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828AF-396F-4451-9AAB-073FF899C894}" type="datetimeFigureOut">
              <a:rPr lang="pt-BR"/>
              <a:pPr>
                <a:defRPr/>
              </a:pPr>
              <a:t>23/11/2016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848B5-3287-4083-B5BE-781A3481547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7656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DA0DB-689E-46F6-A96A-C6419DF61F41}" type="datetimeFigureOut">
              <a:rPr lang="pt-BR"/>
              <a:pPr>
                <a:defRPr/>
              </a:pPr>
              <a:t>23/11/2016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16120-299E-4A0A-B1F9-3DE44D3D859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6769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203AC-3389-4F22-881E-AEC8B5E0CD1D}" type="datetimeFigureOut">
              <a:rPr lang="pt-BR"/>
              <a:pPr>
                <a:defRPr/>
              </a:pPr>
              <a:t>23/11/2016</a:t>
            </a:fld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27AB7-FEC0-4133-B17B-0B9B552489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4121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87815-761D-4314-B285-65CAD1DECF08}" type="datetimeFigureOut">
              <a:rPr lang="pt-BR"/>
              <a:pPr>
                <a:defRPr/>
              </a:pPr>
              <a:t>23/11/2016</a:t>
            </a:fld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CA7F0-0497-4504-9A0B-39AFAAF7321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9575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tângulo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tângulo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63" name="Espaço Reservado para Título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  <a:endParaRPr lang="en-US" altLang="pt-BR" smtClean="0"/>
          </a:p>
        </p:txBody>
      </p:sp>
      <p:sp>
        <p:nvSpPr>
          <p:cNvPr id="2064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  <a:endParaRPr lang="en-US" altLang="pt-BR" smtClean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300209A5-E84B-4D85-9585-4B40105E3423}" type="datetimeFigureOut">
              <a:rPr lang="pt-BR"/>
              <a:pPr>
                <a:defRPr/>
              </a:pPr>
              <a:t>23/11/2016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BEBCAEB-023B-483F-A877-4B706088127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41" r:id="rId2"/>
    <p:sldLayoutId id="2147483742" r:id="rId3"/>
    <p:sldLayoutId id="2147483743" r:id="rId4"/>
    <p:sldLayoutId id="2147483750" r:id="rId5"/>
    <p:sldLayoutId id="2147483751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E7BC2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E7BC29"/>
        </a:buClr>
        <a:buFont typeface="Georgia" pitchFamily="18" charset="0"/>
        <a:buChar char="▫"/>
        <a:defRPr sz="2000" kern="1200">
          <a:solidFill>
            <a:srgbClr val="E7BC2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ítulo 1"/>
          <p:cNvSpPr>
            <a:spLocks noGrp="1"/>
          </p:cNvSpPr>
          <p:nvPr>
            <p:ph type="ctrTitle"/>
          </p:nvPr>
        </p:nvSpPr>
        <p:spPr>
          <a:xfrm>
            <a:off x="35340" y="626959"/>
            <a:ext cx="9001156" cy="2587727"/>
          </a:xfrm>
        </p:spPr>
        <p:txBody>
          <a:bodyPr/>
          <a:lstStyle/>
          <a:p>
            <a:pPr algn="ctr" eaLnBrk="1" hangingPunct="1"/>
            <a:r>
              <a:rPr lang="pt-BR" sz="3200" b="1" dirty="0"/>
              <a:t>O AGENTE POLÍTICO COMO GESTOR </a:t>
            </a:r>
            <a:r>
              <a:rPr lang="pt-BR" sz="3200" b="1" dirty="0" smtClean="0"/>
              <a:t>PÚBLICO </a:t>
            </a:r>
            <a:r>
              <a:rPr lang="pt-BR" sz="2800" b="1" dirty="0" smtClean="0"/>
              <a:t>Deveres </a:t>
            </a:r>
            <a:r>
              <a:rPr lang="pt-BR" sz="2800" b="1" dirty="0"/>
              <a:t>e </a:t>
            </a:r>
            <a:r>
              <a:rPr lang="pt-BR" sz="2800" b="1" dirty="0" smtClean="0"/>
              <a:t>responsabilidades </a:t>
            </a:r>
            <a:r>
              <a:rPr lang="pt-BR" sz="2800" b="1" dirty="0"/>
              <a:t>no exercício da função.</a:t>
            </a:r>
            <a:endParaRPr lang="pt-BR" altLang="pt-B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4581128"/>
            <a:ext cx="7308304" cy="734900"/>
          </a:xfrm>
        </p:spPr>
        <p:txBody>
          <a:bodyPr>
            <a:normAutofit/>
          </a:bodyPr>
          <a:lstStyle/>
          <a:p>
            <a:pPr algn="ctr" eaLnBrk="1" fontAlgn="auto" hangingPunct="1">
              <a:lnSpc>
                <a:spcPts val="204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pt-BR" sz="2000" b="1" dirty="0"/>
              <a:t> </a:t>
            </a:r>
            <a:r>
              <a:rPr lang="pt-BR" sz="2300" b="1" dirty="0"/>
              <a:t>Seminário AMURC Novos Gestores </a:t>
            </a:r>
            <a:r>
              <a:rPr lang="pt-BR" sz="2300" b="1" dirty="0" smtClean="0"/>
              <a:t>2017-2020</a:t>
            </a:r>
            <a:endParaRPr lang="pt-BR" sz="23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9" name="Subtítulo 2"/>
          <p:cNvSpPr txBox="1">
            <a:spLocks/>
          </p:cNvSpPr>
          <p:nvPr/>
        </p:nvSpPr>
        <p:spPr bwMode="auto">
          <a:xfrm>
            <a:off x="1650123" y="5589240"/>
            <a:ext cx="5634902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Dr. Húryck </a:t>
            </a:r>
            <a:r>
              <a:rPr lang="pt-BR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Marinho Simões</a:t>
            </a:r>
          </a:p>
          <a:p>
            <a:pPr algn="ctr" eaLnBrk="1" hangingPunct="1"/>
            <a:endParaRPr lang="pt-BR" alt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2339752" y="2132856"/>
            <a:ext cx="365285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0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Princípio da Eficiência</a:t>
            </a:r>
            <a:endParaRPr lang="pt-BR" sz="3000" dirty="0"/>
          </a:p>
        </p:txBody>
      </p:sp>
      <p:sp>
        <p:nvSpPr>
          <p:cNvPr id="7" name="Retângulo 6"/>
          <p:cNvSpPr/>
          <p:nvPr/>
        </p:nvSpPr>
        <p:spPr>
          <a:xfrm>
            <a:off x="395536" y="2934805"/>
            <a:ext cx="8136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/>
              <a:t>Exige que a atividade administrativa </a:t>
            </a:r>
            <a:r>
              <a:rPr lang="pt-BR" sz="2400" b="1" dirty="0">
                <a:solidFill>
                  <a:srgbClr val="FF0000"/>
                </a:solidFill>
              </a:rPr>
              <a:t>seja exercida com presteza, perfeição e rendimento funcional</a:t>
            </a:r>
            <a:r>
              <a:rPr lang="pt-BR" sz="2400" dirty="0">
                <a:solidFill>
                  <a:srgbClr val="FF0000"/>
                </a:solidFill>
              </a:rPr>
              <a:t>, com </a:t>
            </a:r>
            <a:r>
              <a:rPr lang="pt-BR" sz="2400" b="1" dirty="0">
                <a:solidFill>
                  <a:srgbClr val="FF0000"/>
                </a:solidFill>
              </a:rPr>
              <a:t>resultados positivos para o serviço público e satisfatório atendimento das necessidades da coletividade</a:t>
            </a:r>
            <a:endParaRPr lang="pt-BR" sz="2400" dirty="0">
              <a:solidFill>
                <a:srgbClr val="FF0000"/>
              </a:solidFill>
            </a:endParaRPr>
          </a:p>
        </p:txBody>
      </p:sp>
      <p:cxnSp>
        <p:nvCxnSpPr>
          <p:cNvPr id="8" name="Conector reto 7"/>
          <p:cNvCxnSpPr/>
          <p:nvPr/>
        </p:nvCxnSpPr>
        <p:spPr>
          <a:xfrm flipV="1">
            <a:off x="285720" y="1700808"/>
            <a:ext cx="857256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ítulo 1"/>
          <p:cNvSpPr txBox="1">
            <a:spLocks/>
          </p:cNvSpPr>
          <p:nvPr/>
        </p:nvSpPr>
        <p:spPr bwMode="auto">
          <a:xfrm>
            <a:off x="285720" y="476671"/>
            <a:ext cx="8858280" cy="1186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pt-BR" sz="2800" b="1" dirty="0" smtClean="0"/>
              <a:t>O AGENTE POLÍTICO COMO GESTOR PÚBLICO </a:t>
            </a:r>
            <a:br>
              <a:rPr lang="pt-BR" sz="2800" b="1" dirty="0" smtClean="0"/>
            </a:br>
            <a:r>
              <a:rPr lang="pt-BR" sz="2400" b="1" dirty="0" smtClean="0"/>
              <a:t>Deveres e responsabilidades no exercício da função</a:t>
            </a:r>
            <a:endParaRPr lang="pt-BR" altLang="pt-BR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849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Mais 14"/>
          <p:cNvSpPr/>
          <p:nvPr/>
        </p:nvSpPr>
        <p:spPr>
          <a:xfrm>
            <a:off x="2093920" y="3861048"/>
            <a:ext cx="360040" cy="360040"/>
          </a:xfrm>
          <a:prstGeom prst="mathPlu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7" name="Fluxograma: Processo alternativo 16"/>
          <p:cNvSpPr/>
          <p:nvPr/>
        </p:nvSpPr>
        <p:spPr>
          <a:xfrm>
            <a:off x="285720" y="3073520"/>
            <a:ext cx="4151954" cy="571504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Dever de Eficiência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9" name="Fluxograma: Processo alternativo 18"/>
          <p:cNvSpPr/>
          <p:nvPr/>
        </p:nvSpPr>
        <p:spPr>
          <a:xfrm>
            <a:off x="285720" y="4369664"/>
            <a:ext cx="4151954" cy="571504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Dever de Probidade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2" name="Igual 21"/>
          <p:cNvSpPr/>
          <p:nvPr/>
        </p:nvSpPr>
        <p:spPr>
          <a:xfrm>
            <a:off x="4788024" y="3717032"/>
            <a:ext cx="1214446" cy="642942"/>
          </a:xfrm>
          <a:prstGeom prst="mathEqua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3" name="Elipse 22"/>
          <p:cNvSpPr/>
          <p:nvPr/>
        </p:nvSpPr>
        <p:spPr>
          <a:xfrm>
            <a:off x="6146486" y="2996952"/>
            <a:ext cx="2890010" cy="21602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Deveres do Administrador Público</a:t>
            </a:r>
            <a:endParaRPr lang="pt-BR" sz="1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Conector reto 12"/>
          <p:cNvCxnSpPr/>
          <p:nvPr/>
        </p:nvCxnSpPr>
        <p:spPr>
          <a:xfrm flipV="1">
            <a:off x="285720" y="1700808"/>
            <a:ext cx="857256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ítulo 1"/>
          <p:cNvSpPr txBox="1">
            <a:spLocks/>
          </p:cNvSpPr>
          <p:nvPr/>
        </p:nvSpPr>
        <p:spPr bwMode="auto">
          <a:xfrm>
            <a:off x="285720" y="476671"/>
            <a:ext cx="8858280" cy="1186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pt-BR" sz="3200" b="1" dirty="0"/>
              <a:t>O AGENTE POLÍTICO COMO GESTOR PÚBLICO </a:t>
            </a:r>
            <a:br>
              <a:rPr lang="pt-BR" sz="3200" b="1" dirty="0"/>
            </a:br>
            <a:r>
              <a:rPr lang="pt-BR" sz="2800" b="1" dirty="0"/>
              <a:t>Deveres e responsabilidades no exercício da função</a:t>
            </a:r>
            <a:endParaRPr lang="pt-BR" alt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luxograma: Processo alternativo 10"/>
          <p:cNvSpPr/>
          <p:nvPr/>
        </p:nvSpPr>
        <p:spPr>
          <a:xfrm>
            <a:off x="285720" y="5665808"/>
            <a:ext cx="4151954" cy="571504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Dever de Prestar Contas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2" name="Mais 11"/>
          <p:cNvSpPr/>
          <p:nvPr/>
        </p:nvSpPr>
        <p:spPr>
          <a:xfrm>
            <a:off x="2123728" y="5157192"/>
            <a:ext cx="360040" cy="360040"/>
          </a:xfrm>
          <a:prstGeom prst="mathPlu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" name="Fluxograma: Processo alternativo 13"/>
          <p:cNvSpPr/>
          <p:nvPr/>
        </p:nvSpPr>
        <p:spPr>
          <a:xfrm>
            <a:off x="285720" y="1883561"/>
            <a:ext cx="4151954" cy="571504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Dever de Agir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6" name="Mais 15"/>
          <p:cNvSpPr/>
          <p:nvPr/>
        </p:nvSpPr>
        <p:spPr>
          <a:xfrm>
            <a:off x="2093920" y="2564904"/>
            <a:ext cx="360040" cy="360040"/>
          </a:xfrm>
          <a:prstGeom prst="mathPlu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602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9" grpId="0" animBg="1"/>
      <p:bldP spid="22" grpId="0" animBg="1"/>
      <p:bldP spid="23" grpId="0" animBg="1"/>
      <p:bldP spid="10" grpId="0"/>
      <p:bldP spid="11" grpId="0" animBg="1"/>
      <p:bldP spid="12" grpId="0" animBg="1"/>
      <p:bldP spid="14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14282" y="476672"/>
            <a:ext cx="8929718" cy="936104"/>
          </a:xfrm>
        </p:spPr>
        <p:txBody>
          <a:bodyPr/>
          <a:lstStyle/>
          <a:p>
            <a:pPr eaLnBrk="1" hangingPunct="1"/>
            <a:r>
              <a:rPr lang="pt-BR" alt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2236073591"/>
              </p:ext>
            </p:extLst>
          </p:nvPr>
        </p:nvGraphicFramePr>
        <p:xfrm>
          <a:off x="683568" y="1785926"/>
          <a:ext cx="8136904" cy="49554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2" name="Conector reto 11"/>
          <p:cNvCxnSpPr/>
          <p:nvPr/>
        </p:nvCxnSpPr>
        <p:spPr>
          <a:xfrm flipV="1">
            <a:off x="285720" y="1700808"/>
            <a:ext cx="857256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ítulo 1"/>
          <p:cNvSpPr txBox="1">
            <a:spLocks/>
          </p:cNvSpPr>
          <p:nvPr/>
        </p:nvSpPr>
        <p:spPr bwMode="auto">
          <a:xfrm>
            <a:off x="285720" y="476671"/>
            <a:ext cx="8858280" cy="1186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pt-BR" sz="2800" b="1" dirty="0"/>
              <a:t>O AGENTE POLÍTICO COMO GESTOR PÚBLICO </a:t>
            </a:r>
            <a:br>
              <a:rPr lang="pt-BR" sz="2800" b="1" dirty="0"/>
            </a:br>
            <a:r>
              <a:rPr lang="pt-BR" sz="2400" b="1" dirty="0"/>
              <a:t>Deveres e responsabilidades no exercício da função</a:t>
            </a:r>
            <a:endParaRPr lang="pt-BR" alt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819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6234" y="75084"/>
            <a:ext cx="8929718" cy="936104"/>
          </a:xfrm>
        </p:spPr>
        <p:txBody>
          <a:bodyPr/>
          <a:lstStyle/>
          <a:p>
            <a:pPr eaLnBrk="1" hangingPunct="1"/>
            <a:r>
              <a:rPr lang="pt-BR" alt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5" name="Conector reto 4"/>
          <p:cNvCxnSpPr/>
          <p:nvPr/>
        </p:nvCxnSpPr>
        <p:spPr>
          <a:xfrm flipV="1">
            <a:off x="438120" y="1556792"/>
            <a:ext cx="857256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714348" y="2060848"/>
            <a:ext cx="8215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/>
              <a:t>Responsabilidade Administrativa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Meio-quadro 6"/>
          <p:cNvSpPr/>
          <p:nvPr/>
        </p:nvSpPr>
        <p:spPr>
          <a:xfrm>
            <a:off x="428596" y="1772816"/>
            <a:ext cx="428628" cy="4515984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8" name="Canto dobrado 7"/>
          <p:cNvSpPr/>
          <p:nvPr/>
        </p:nvSpPr>
        <p:spPr>
          <a:xfrm>
            <a:off x="2009352" y="2852936"/>
            <a:ext cx="5586984" cy="3384376"/>
          </a:xfrm>
          <a:prstGeom prst="foldedCorner">
            <a:avLst>
              <a:gd name="adj" fmla="val 17390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pt-BR" sz="2200" dirty="0" smtClean="0">
                <a:solidFill>
                  <a:schemeClr val="tx1"/>
                </a:solidFill>
              </a:rPr>
              <a:t>A responsabilidade administrativa é aquela que decorre do estatuto ao qual estiver submetido o servidor público, que prevê uma série de deveres e sanções disciplinares</a:t>
            </a:r>
            <a:endParaRPr lang="pt-BR" sz="2200" dirty="0">
              <a:solidFill>
                <a:schemeClr val="tx1"/>
              </a:solidFill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 bwMode="auto">
          <a:xfrm>
            <a:off x="395536" y="476671"/>
            <a:ext cx="8858280" cy="1186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pt-BR" sz="2800" b="1" dirty="0"/>
              <a:t>O AGENTE POLÍTICO COMO GESTOR PÚBLICO </a:t>
            </a:r>
            <a:br>
              <a:rPr lang="pt-BR" sz="2800" b="1" dirty="0"/>
            </a:br>
            <a:r>
              <a:rPr lang="pt-BR" sz="2400" b="1" dirty="0"/>
              <a:t>Deveres e responsabilidades no exercício da função</a:t>
            </a:r>
            <a:endParaRPr lang="pt-BR" alt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78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6234" y="75084"/>
            <a:ext cx="8929718" cy="936104"/>
          </a:xfrm>
        </p:spPr>
        <p:txBody>
          <a:bodyPr/>
          <a:lstStyle/>
          <a:p>
            <a:pPr eaLnBrk="1" hangingPunct="1"/>
            <a:r>
              <a:rPr lang="pt-BR" alt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5" name="Conector reto 4"/>
          <p:cNvCxnSpPr/>
          <p:nvPr/>
        </p:nvCxnSpPr>
        <p:spPr>
          <a:xfrm flipV="1">
            <a:off x="438120" y="1556792"/>
            <a:ext cx="857256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714348" y="1916832"/>
            <a:ext cx="8215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/>
              <a:t>Responsabilidade Civil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Meio-quadro 6"/>
          <p:cNvSpPr/>
          <p:nvPr/>
        </p:nvSpPr>
        <p:spPr>
          <a:xfrm>
            <a:off x="428596" y="1772816"/>
            <a:ext cx="428628" cy="4515984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8" name="Canto dobrado 7"/>
          <p:cNvSpPr/>
          <p:nvPr/>
        </p:nvSpPr>
        <p:spPr>
          <a:xfrm>
            <a:off x="1537429" y="2693906"/>
            <a:ext cx="6373942" cy="3308218"/>
          </a:xfrm>
          <a:prstGeom prst="foldedCorner">
            <a:avLst>
              <a:gd name="adj" fmla="val 17390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000" b="1" dirty="0">
                <a:solidFill>
                  <a:schemeClr val="tx1"/>
                </a:solidFill>
              </a:rPr>
              <a:t>É a obrigação que se impõe ao servidor de reparar o dano causado à Administração em razão de ação ou omissão, culposa ou dolosa, no desempenho de suas funções. Tal responsabilidade é apurada perante a Justiça Comum. Essencial é que o ato culposo tenha causado dano patrimonial, sem o qual não há responsabilidade. </a:t>
            </a:r>
          </a:p>
        </p:txBody>
      </p:sp>
      <p:sp>
        <p:nvSpPr>
          <p:cNvPr id="9" name="Título 1"/>
          <p:cNvSpPr txBox="1">
            <a:spLocks/>
          </p:cNvSpPr>
          <p:nvPr/>
        </p:nvSpPr>
        <p:spPr bwMode="auto">
          <a:xfrm>
            <a:off x="395536" y="476671"/>
            <a:ext cx="8858280" cy="1186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pt-BR" sz="3200" b="1" dirty="0"/>
              <a:t>O AGENTE POLÍTICO COMO GESTOR PÚBLICO </a:t>
            </a:r>
            <a:br>
              <a:rPr lang="pt-BR" sz="3200" b="1" dirty="0"/>
            </a:br>
            <a:r>
              <a:rPr lang="pt-BR" sz="2800" b="1" dirty="0"/>
              <a:t>Deveres e responsabilidades no exercício da função</a:t>
            </a:r>
            <a:endParaRPr lang="pt-BR" alt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394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6234" y="75084"/>
            <a:ext cx="8929718" cy="936104"/>
          </a:xfrm>
        </p:spPr>
        <p:txBody>
          <a:bodyPr/>
          <a:lstStyle/>
          <a:p>
            <a:pPr eaLnBrk="1" hangingPunct="1"/>
            <a:r>
              <a:rPr lang="pt-BR" alt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5" name="Conector reto 4"/>
          <p:cNvCxnSpPr/>
          <p:nvPr/>
        </p:nvCxnSpPr>
        <p:spPr>
          <a:xfrm flipV="1">
            <a:off x="438120" y="1556792"/>
            <a:ext cx="857256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714348" y="1916832"/>
            <a:ext cx="8215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/>
              <a:t>Responsabilidade Penal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Meio-quadro 6"/>
          <p:cNvSpPr/>
          <p:nvPr/>
        </p:nvSpPr>
        <p:spPr>
          <a:xfrm>
            <a:off x="428596" y="1772816"/>
            <a:ext cx="428628" cy="4515984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8" name="Canto dobrado 7"/>
          <p:cNvSpPr/>
          <p:nvPr/>
        </p:nvSpPr>
        <p:spPr>
          <a:xfrm>
            <a:off x="2046549" y="2665058"/>
            <a:ext cx="5729860" cy="3212214"/>
          </a:xfrm>
          <a:prstGeom prst="foldedCorner">
            <a:avLst>
              <a:gd name="adj" fmla="val 17390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000" b="1" dirty="0">
                <a:solidFill>
                  <a:schemeClr val="tx1"/>
                </a:solidFill>
              </a:rPr>
              <a:t>A responsabilidade penal é aplicável na hipótese de cometimento de crime ou contravenção penal pelo servidor público. Para fins penais, em virtude da regra do artigo 327, do Código Penal, o conceito de “funcionário público” se assemelha ao de agente </a:t>
            </a:r>
            <a:r>
              <a:rPr lang="pt-BR" sz="2000" b="1" dirty="0" smtClean="0">
                <a:solidFill>
                  <a:schemeClr val="tx1"/>
                </a:solidFill>
              </a:rPr>
              <a:t>público</a:t>
            </a:r>
            <a:r>
              <a:rPr lang="pt-BR" sz="2000" b="1" dirty="0">
                <a:solidFill>
                  <a:schemeClr val="tx1"/>
                </a:solidFill>
              </a:rPr>
              <a:t>.</a:t>
            </a:r>
            <a:endParaRPr lang="pt-BR" sz="2000" b="1" dirty="0">
              <a:solidFill>
                <a:schemeClr val="tx1"/>
              </a:solidFill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 bwMode="auto">
          <a:xfrm>
            <a:off x="395536" y="476671"/>
            <a:ext cx="8858280" cy="1186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pt-BR" sz="3200" b="1" dirty="0"/>
              <a:t>O AGENTE POLÍTICO COMO GESTOR PÚBLICO </a:t>
            </a:r>
            <a:br>
              <a:rPr lang="pt-BR" sz="3200" b="1" dirty="0"/>
            </a:br>
            <a:r>
              <a:rPr lang="pt-BR" sz="2800" b="1" dirty="0"/>
              <a:t>Deveres e responsabilidades no exercício da função</a:t>
            </a:r>
            <a:endParaRPr lang="pt-BR" alt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757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6234" y="75084"/>
            <a:ext cx="8929718" cy="936104"/>
          </a:xfrm>
        </p:spPr>
        <p:txBody>
          <a:bodyPr/>
          <a:lstStyle/>
          <a:p>
            <a:pPr eaLnBrk="1" hangingPunct="1"/>
            <a:r>
              <a:rPr lang="pt-BR" alt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5" name="Conector reto 4"/>
          <p:cNvCxnSpPr/>
          <p:nvPr/>
        </p:nvCxnSpPr>
        <p:spPr>
          <a:xfrm flipV="1">
            <a:off x="438120" y="1556792"/>
            <a:ext cx="857256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714348" y="1916832"/>
            <a:ext cx="821537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600" b="1" dirty="0" smtClean="0"/>
              <a:t>Responsabilidade </a:t>
            </a:r>
            <a:r>
              <a:rPr lang="pt-BR" sz="2600" b="1" dirty="0" smtClean="0"/>
              <a:t>por Improbidade Administrativa</a:t>
            </a:r>
            <a:endParaRPr lang="pt-BR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Meio-quadro 6"/>
          <p:cNvSpPr/>
          <p:nvPr/>
        </p:nvSpPr>
        <p:spPr>
          <a:xfrm>
            <a:off x="428596" y="1772816"/>
            <a:ext cx="428628" cy="4515984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8" name="Canto dobrado 7"/>
          <p:cNvSpPr/>
          <p:nvPr/>
        </p:nvSpPr>
        <p:spPr>
          <a:xfrm>
            <a:off x="1043608" y="2665058"/>
            <a:ext cx="7967072" cy="4076310"/>
          </a:xfrm>
          <a:prstGeom prst="foldedCorner">
            <a:avLst>
              <a:gd name="adj" fmla="val 17390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000" b="1" dirty="0">
                <a:solidFill>
                  <a:schemeClr val="tx1"/>
                </a:solidFill>
              </a:rPr>
              <a:t>Atos de improbidade administrativa são infrações graves ao dever de honestidade no exercício da função pública</a:t>
            </a:r>
            <a:r>
              <a:rPr lang="pt-BR" sz="2000" dirty="0">
                <a:solidFill>
                  <a:schemeClr val="tx1"/>
                </a:solidFill>
              </a:rPr>
              <a:t>. Eles abrangem três categorias: A apuração de  </a:t>
            </a:r>
          </a:p>
          <a:p>
            <a:r>
              <a:rPr lang="pt-BR" sz="2000" dirty="0">
                <a:solidFill>
                  <a:schemeClr val="tx1"/>
                </a:solidFill>
              </a:rPr>
              <a:t> </a:t>
            </a:r>
          </a:p>
          <a:p>
            <a:pPr marL="457200" indent="-457200">
              <a:buAutoNum type="alphaLcParenR"/>
            </a:pPr>
            <a:r>
              <a:rPr lang="pt-BR" sz="2000" b="1" dirty="0" smtClean="0">
                <a:solidFill>
                  <a:srgbClr val="C00000"/>
                </a:solidFill>
              </a:rPr>
              <a:t>Atos </a:t>
            </a:r>
            <a:r>
              <a:rPr lang="pt-BR" sz="2000" b="1" dirty="0">
                <a:solidFill>
                  <a:srgbClr val="C00000"/>
                </a:solidFill>
              </a:rPr>
              <a:t>que importam enriquecimento </a:t>
            </a:r>
            <a:r>
              <a:rPr lang="pt-BR" sz="2000" b="1" dirty="0" smtClean="0">
                <a:solidFill>
                  <a:srgbClr val="C00000"/>
                </a:solidFill>
              </a:rPr>
              <a:t>ilícito</a:t>
            </a:r>
          </a:p>
          <a:p>
            <a:pPr marL="457200" indent="-457200">
              <a:buAutoNum type="alphaLcParenR"/>
            </a:pPr>
            <a:r>
              <a:rPr lang="pt-BR" sz="2000" b="1" dirty="0">
                <a:solidFill>
                  <a:srgbClr val="C00000"/>
                </a:solidFill>
              </a:rPr>
              <a:t>Atos que causam prejuízo ao </a:t>
            </a:r>
            <a:r>
              <a:rPr lang="pt-BR" sz="2000" b="1" dirty="0" smtClean="0">
                <a:solidFill>
                  <a:srgbClr val="C00000"/>
                </a:solidFill>
              </a:rPr>
              <a:t>erário</a:t>
            </a:r>
          </a:p>
          <a:p>
            <a:pPr marL="457200" indent="-457200">
              <a:buAutoNum type="alphaLcParenR"/>
            </a:pPr>
            <a:r>
              <a:rPr lang="pt-BR" sz="2000" b="1" dirty="0">
                <a:solidFill>
                  <a:srgbClr val="C00000"/>
                </a:solidFill>
              </a:rPr>
              <a:t>Atos que atentam contra os Princípios da Administração Pública são aqueles que violam gravemente os deveres de honestidade, imparcialidade, legalidade e lealdade às instituições</a:t>
            </a:r>
            <a:r>
              <a:rPr lang="pt-BR" sz="2000" dirty="0">
                <a:solidFill>
                  <a:schemeClr val="tx1"/>
                </a:solidFill>
              </a:rPr>
              <a:t>. </a:t>
            </a:r>
            <a:endParaRPr lang="pt-BR" sz="2000" b="1" dirty="0">
              <a:solidFill>
                <a:schemeClr val="tx1"/>
              </a:solidFill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 bwMode="auto">
          <a:xfrm>
            <a:off x="395536" y="476671"/>
            <a:ext cx="8858280" cy="1186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pt-BR" sz="3200" b="1" dirty="0"/>
              <a:t>O AGENTE POLÍTICO COMO GESTOR PÚBLICO </a:t>
            </a:r>
            <a:br>
              <a:rPr lang="pt-BR" sz="3200" b="1" dirty="0"/>
            </a:br>
            <a:r>
              <a:rPr lang="pt-BR" sz="2800" b="1" dirty="0"/>
              <a:t>Deveres e responsabilidades no exercício da função</a:t>
            </a:r>
            <a:endParaRPr lang="pt-BR" alt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36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2339026" y="2060848"/>
            <a:ext cx="8929718" cy="936104"/>
          </a:xfrm>
        </p:spPr>
        <p:txBody>
          <a:bodyPr/>
          <a:lstStyle/>
          <a:p>
            <a:pPr eaLnBrk="1" hangingPunct="1"/>
            <a:r>
              <a:rPr lang="pt-BR" alt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CONSIDERAÇÕES FINAIS</a:t>
            </a:r>
            <a:endParaRPr lang="pt-BR" altLang="pt-B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eta entalhada para a direita 7"/>
          <p:cNvSpPr/>
          <p:nvPr/>
        </p:nvSpPr>
        <p:spPr>
          <a:xfrm>
            <a:off x="251520" y="3287834"/>
            <a:ext cx="500066" cy="35719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899592" y="2852936"/>
            <a:ext cx="778674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b="1" dirty="0" smtClean="0"/>
          </a:p>
          <a:p>
            <a:r>
              <a:rPr lang="pt-BR" sz="2400" b="1" dirty="0" smtClean="0"/>
              <a:t>Gestão </a:t>
            </a:r>
            <a:r>
              <a:rPr lang="pt-BR" sz="2400" b="1" dirty="0"/>
              <a:t>por </a:t>
            </a:r>
            <a:r>
              <a:rPr lang="pt-BR" sz="2400" b="1" dirty="0" smtClean="0"/>
              <a:t>resultados</a:t>
            </a:r>
            <a:r>
              <a:rPr lang="pt-BR" sz="2400" dirty="0" smtClean="0"/>
              <a:t>:</a:t>
            </a:r>
          </a:p>
          <a:p>
            <a:endParaRPr lang="pt-BR" sz="2400" dirty="0"/>
          </a:p>
          <a:p>
            <a:r>
              <a:rPr lang="pt-BR" sz="2400" b="1" dirty="0"/>
              <a:t>- foco nos resultados;</a:t>
            </a:r>
            <a:endParaRPr lang="pt-BR" sz="2400" dirty="0"/>
          </a:p>
          <a:p>
            <a:r>
              <a:rPr lang="pt-BR" sz="2400" dirty="0"/>
              <a:t>- </a:t>
            </a:r>
            <a:r>
              <a:rPr lang="pt-BR" sz="2400" b="1" dirty="0" smtClean="0"/>
              <a:t>planejamento </a:t>
            </a:r>
            <a:r>
              <a:rPr lang="pt-BR" sz="2400" b="1" dirty="0"/>
              <a:t>governamental;</a:t>
            </a:r>
            <a:endParaRPr lang="pt-BR" sz="2400" dirty="0"/>
          </a:p>
          <a:p>
            <a:r>
              <a:rPr lang="pt-BR" sz="2400" dirty="0"/>
              <a:t>- Caráter </a:t>
            </a:r>
            <a:r>
              <a:rPr lang="pt-BR" sz="2400" b="1" dirty="0"/>
              <a:t>descentralizado da tomada de decisões</a:t>
            </a:r>
            <a:r>
              <a:rPr lang="pt-BR" sz="2400" dirty="0"/>
              <a:t>;</a:t>
            </a:r>
          </a:p>
          <a:p>
            <a:r>
              <a:rPr lang="pt-BR" sz="2400" dirty="0"/>
              <a:t>- </a:t>
            </a:r>
            <a:r>
              <a:rPr lang="pt-BR" sz="2400" b="1" dirty="0" smtClean="0"/>
              <a:t>cobrança </a:t>
            </a:r>
            <a:r>
              <a:rPr lang="pt-BR" sz="2400" b="1" dirty="0"/>
              <a:t>de responsabilidade de gestores</a:t>
            </a:r>
            <a:r>
              <a:rPr lang="pt-BR" sz="2400" dirty="0"/>
              <a:t>;</a:t>
            </a:r>
          </a:p>
          <a:p>
            <a:r>
              <a:rPr lang="pt-BR" sz="2400" dirty="0"/>
              <a:t>- </a:t>
            </a:r>
            <a:r>
              <a:rPr lang="pt-BR" sz="2400" b="1" dirty="0"/>
              <a:t>mudanças metodológicas no </a:t>
            </a:r>
            <a:r>
              <a:rPr lang="pt-BR" sz="2400" b="1" dirty="0" smtClean="0"/>
              <a:t>orçamento </a:t>
            </a:r>
            <a:r>
              <a:rPr lang="pt-BR" sz="2400" b="1" dirty="0"/>
              <a:t>público</a:t>
            </a:r>
            <a:r>
              <a:rPr lang="pt-BR" sz="2400" dirty="0"/>
              <a:t>;</a:t>
            </a:r>
          </a:p>
          <a:p>
            <a:r>
              <a:rPr lang="pt-BR" sz="2400" dirty="0" smtClean="0"/>
              <a:t>- </a:t>
            </a:r>
            <a:r>
              <a:rPr lang="pt-BR" sz="2400" b="1" dirty="0"/>
              <a:t>sistemas de monitoramento da gestão</a:t>
            </a:r>
            <a:r>
              <a:rPr lang="pt-BR" sz="2400" dirty="0"/>
              <a:t>, prestação de contas e avaliação</a:t>
            </a:r>
            <a:r>
              <a:rPr lang="pt-BR" sz="2400" dirty="0" smtClean="0"/>
              <a:t>;</a:t>
            </a:r>
            <a:endParaRPr lang="pt-BR" sz="2400" dirty="0"/>
          </a:p>
        </p:txBody>
      </p:sp>
      <p:cxnSp>
        <p:nvCxnSpPr>
          <p:cNvPr id="10" name="Conector reto 9"/>
          <p:cNvCxnSpPr/>
          <p:nvPr/>
        </p:nvCxnSpPr>
        <p:spPr>
          <a:xfrm flipV="1">
            <a:off x="285720" y="1700808"/>
            <a:ext cx="857256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ítulo 1"/>
          <p:cNvSpPr txBox="1">
            <a:spLocks/>
          </p:cNvSpPr>
          <p:nvPr/>
        </p:nvSpPr>
        <p:spPr bwMode="auto">
          <a:xfrm>
            <a:off x="285720" y="476671"/>
            <a:ext cx="8858280" cy="1186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pt-BR" sz="2800" b="1" dirty="0"/>
              <a:t>O AGENTE POLÍTICO COMO GESTOR PÚBLICO </a:t>
            </a:r>
            <a:br>
              <a:rPr lang="pt-BR" sz="2800" b="1" dirty="0"/>
            </a:br>
            <a:r>
              <a:rPr lang="pt-BR" sz="2400" b="1" dirty="0"/>
              <a:t>Deveres e responsabilidades no exercício da função</a:t>
            </a:r>
            <a:endParaRPr lang="pt-BR" alt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90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9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39026" y="2060848"/>
            <a:ext cx="8929718" cy="936104"/>
          </a:xfrm>
        </p:spPr>
        <p:txBody>
          <a:bodyPr/>
          <a:lstStyle/>
          <a:p>
            <a:pPr eaLnBrk="1" hangingPunct="1"/>
            <a:r>
              <a:rPr lang="pt-BR" alt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CONSIDERAÇÕES FINAIS</a:t>
            </a:r>
            <a:endParaRPr lang="pt-BR" altLang="pt-B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ta entalhada para a direita 4"/>
          <p:cNvSpPr/>
          <p:nvPr/>
        </p:nvSpPr>
        <p:spPr>
          <a:xfrm>
            <a:off x="251520" y="3287834"/>
            <a:ext cx="500066" cy="35719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899592" y="2852936"/>
            <a:ext cx="77867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b="1" dirty="0" smtClean="0"/>
          </a:p>
          <a:p>
            <a:pPr algn="just"/>
            <a:r>
              <a:rPr lang="pt-BR" sz="2400" b="1" dirty="0">
                <a:solidFill>
                  <a:srgbClr val="C00000"/>
                </a:solidFill>
              </a:rPr>
              <a:t>novo modelo de gestão pública </a:t>
            </a:r>
            <a:r>
              <a:rPr lang="pt-BR" sz="2400" dirty="0"/>
              <a:t>se faz necessária </a:t>
            </a:r>
            <a:r>
              <a:rPr lang="pt-BR" sz="2400" b="1" dirty="0"/>
              <a:t>a adoção de novas tecnologias e condições de trabalho adequadas, mudanças culturais, desenvolvimento pessoal dos agentes públicos, planejamento de ações e controle de resultados</a:t>
            </a:r>
            <a:endParaRPr lang="pt-BR" sz="2400" dirty="0"/>
          </a:p>
        </p:txBody>
      </p:sp>
      <p:cxnSp>
        <p:nvCxnSpPr>
          <p:cNvPr id="7" name="Conector reto 6"/>
          <p:cNvCxnSpPr/>
          <p:nvPr/>
        </p:nvCxnSpPr>
        <p:spPr>
          <a:xfrm flipV="1">
            <a:off x="285720" y="1700808"/>
            <a:ext cx="857256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ítulo 1"/>
          <p:cNvSpPr txBox="1">
            <a:spLocks/>
          </p:cNvSpPr>
          <p:nvPr/>
        </p:nvSpPr>
        <p:spPr bwMode="auto">
          <a:xfrm>
            <a:off x="285720" y="476671"/>
            <a:ext cx="8858280" cy="1186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pt-BR" sz="2800" b="1" dirty="0"/>
              <a:t>O AGENTE POLÍTICO COMO GESTOR PÚBLICO </a:t>
            </a:r>
            <a:br>
              <a:rPr lang="pt-BR" sz="2800" b="1" dirty="0"/>
            </a:br>
            <a:r>
              <a:rPr lang="pt-BR" sz="2400" b="1" dirty="0"/>
              <a:t>Deveres e responsabilidades no exercício da função</a:t>
            </a:r>
            <a:endParaRPr lang="pt-BR" alt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151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aixaDeTexto 15"/>
          <p:cNvSpPr txBox="1"/>
          <p:nvPr/>
        </p:nvSpPr>
        <p:spPr>
          <a:xfrm>
            <a:off x="3286116" y="3875134"/>
            <a:ext cx="564360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OBRIGADO PELA ATENÇÃO!</a:t>
            </a:r>
            <a:endParaRPr lang="pt-B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929322" y="5140123"/>
            <a:ext cx="264320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Húryck Marinho Simões</a:t>
            </a:r>
          </a:p>
          <a:p>
            <a:r>
              <a:rPr lang="pt-BR" sz="1400" dirty="0" smtClean="0"/>
              <a:t>E-mail</a:t>
            </a:r>
            <a:r>
              <a:rPr lang="pt-BR" sz="1400" dirty="0" smtClean="0"/>
              <a:t>: huryck@hotmail.com</a:t>
            </a:r>
            <a:endParaRPr lang="pt-BR" sz="1400" b="1" dirty="0" smtClean="0"/>
          </a:p>
          <a:p>
            <a:r>
              <a:rPr lang="pt-BR" sz="1400" dirty="0" smtClean="0"/>
              <a:t>Tel.: (73) 98845-7345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71456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/>
          <p:cNvCxnSpPr/>
          <p:nvPr/>
        </p:nvCxnSpPr>
        <p:spPr>
          <a:xfrm flipV="1">
            <a:off x="285720" y="1285860"/>
            <a:ext cx="857256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ítulo 1"/>
          <p:cNvSpPr>
            <a:spLocks noGrp="1"/>
          </p:cNvSpPr>
          <p:nvPr>
            <p:ph type="title"/>
          </p:nvPr>
        </p:nvSpPr>
        <p:spPr>
          <a:xfrm>
            <a:off x="-826890" y="476672"/>
            <a:ext cx="5184576" cy="936104"/>
          </a:xfrm>
        </p:spPr>
        <p:txBody>
          <a:bodyPr/>
          <a:lstStyle/>
          <a:p>
            <a:pPr algn="ctr" eaLnBrk="1" hangingPunct="1"/>
            <a:r>
              <a:rPr lang="pt-BR" alt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10" name="Seta para a direita 9"/>
          <p:cNvSpPr/>
          <p:nvPr/>
        </p:nvSpPr>
        <p:spPr>
          <a:xfrm>
            <a:off x="141704" y="1714488"/>
            <a:ext cx="2414072" cy="12756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Princípios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Seta para a esquerda 10"/>
          <p:cNvSpPr/>
          <p:nvPr/>
        </p:nvSpPr>
        <p:spPr>
          <a:xfrm>
            <a:off x="3571868" y="1714488"/>
            <a:ext cx="2512300" cy="12756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Gestão Pública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Conector angulado 12"/>
          <p:cNvCxnSpPr/>
          <p:nvPr/>
        </p:nvCxnSpPr>
        <p:spPr>
          <a:xfrm>
            <a:off x="285720" y="1571612"/>
            <a:ext cx="6158488" cy="561244"/>
          </a:xfrm>
          <a:prstGeom prst="bentConnector3">
            <a:avLst>
              <a:gd name="adj1" fmla="val 95944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ângulo de cantos arredondados 20"/>
          <p:cNvSpPr/>
          <p:nvPr/>
        </p:nvSpPr>
        <p:spPr>
          <a:xfrm>
            <a:off x="6444208" y="1772816"/>
            <a:ext cx="2699792" cy="100013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Administração Gerencial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2555776" y="2038416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CONSTITUIÇÃO</a:t>
            </a:r>
            <a:endParaRPr lang="pt-BR" b="1" dirty="0"/>
          </a:p>
        </p:txBody>
      </p:sp>
      <p:sp>
        <p:nvSpPr>
          <p:cNvPr id="23" name="Retângulo de cantos arredondados 22"/>
          <p:cNvSpPr/>
          <p:nvPr/>
        </p:nvSpPr>
        <p:spPr>
          <a:xfrm>
            <a:off x="1357290" y="3143248"/>
            <a:ext cx="6383062" cy="8572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solidFill>
                  <a:schemeClr val="tx1"/>
                </a:solidFill>
              </a:rPr>
              <a:t>Nova Administração Pública</a:t>
            </a:r>
            <a:endParaRPr lang="pt-BR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Seta em curva para a direita 23"/>
          <p:cNvSpPr/>
          <p:nvPr/>
        </p:nvSpPr>
        <p:spPr>
          <a:xfrm>
            <a:off x="214282" y="3643314"/>
            <a:ext cx="857256" cy="157163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4818" name="AutoShape 2" descr="data:image/jpeg;base64,/9j/4AAQSkZJRgABAQAAAQABAAD/2wCEAAkGBhAQEBQQEBASFRIQFxgSFBAUGBQUGBYUFRAVFBYQGhUXGyYeGBkvGRYYHy8gJCkrLCwsFx8xNTAqNSYrLCkBCQoKDgwOGg8PGDUlHyU0KTUpKTIvNCkxNDIsMi8sLDIvNCopLCwsLSwtMCwtLzQ0LCwsLCwsKSwsLCotNC8sKf/AABEIAOYAoAMBIgACEQEDEQH/xAAbAAEAAQUBAAAAAAAAAAAAAAAABQEDBAYHAv/EAEUQAAIBAgMFAwgJAQMNAAAAAAECAAMRBBIhBQYxQVETImEHMkJSgZGh0RQXI1NicZKxwfFyovAVFiUzNUNzgoOys8LS/8QAGwEBAAIDAQEAAAAAAAAAAAAAAAIGAQMFBAf/xAAyEQACAQIEAwUIAgMBAAAAAAAAAQIDEQQFITESQVETIjJhkXGBobHB0eHwFHIGQlIj/9oADAMBAAIRAxEAPwDuMREAREQBEpeVgCIiAIiIAiIgCIiAJZxGGDix9h6S9E11KcasXCaunujKdtUQFWiUNj/WeJOYjDBxY+w9JDVqJQ2Pv6z57mmVywcuKOsHs+nk/odClVU9HueIiJxTebFERPsBxxPFWqFBY8FBJ/IC89zD2q6Ck4qEBGBQk3sM3d1twGvGYd+QbsaLX31xNZu0plaNG5yAjM7qtu/fkCbC3K5vJ/dXel8RUq0KyBWQ3psL2qU+uvMeHUTn2z6CqPo9V1vSDEONFYZu7a+pN7kH8pP7iNTfFNXdl81aWHF2uysWubfkgvNKirRcW3LXiVtNDzKrPjtK3Dy1V9ev7udJiUErN56RERAEREAREQBERAEs4nDBxY+w9Jeia6lONSLhNXT3RlO2qICtRKGx9/WeJOYnDhxY+w9JDVqRQ2P9Z89zTK5YOXFHWD2fTyf3OhSq8as9yflrE1ciM1icovYcT4S7KGfRjnEK28RDFfo1Y8bFVYg6LwJA5kj/AJfGV/y5mDBsNWtZj3l0ICg2PS5uPYZM3iAaaNk4dqmlHEKGuLAnKLAkMLjQ6aeDAy7sY08PfJhq7NzquczWy5iwJA0/K15tt5SS45dTWqUE7pES23SDbsKtjwaxtbSxJtpcX08PGXsFtbtHCGk63GbMRppbunTjr75I3lJE2HqJS8XgFYlLxeAViUzReAViUvNf2hvzhKNY4di5qAhbKpsWa3dDcL2YEzDaW5CU4w8TNhieVcEXBuDwMreZJlZZxGHDix9h6S9EhUpxqRcJq6e6Mp21QnitUCqWY2CgknoALkz3MPbNBnw9VF85qbgDqShsJMjJ2WhzHF+UHH4iq30SyoNUQKCbcixPM9Jl7f8AKBii6UMOMjhVzmwLGoVuVF9ABIvyc7RoUcQ7V3VFKAqzkAXF7i556/CeMay09sM1QgIaufOdBkdQytfpYzxKTcU77vU4MasnSjJzd5SSeu2/oT2wfKBiKlLEUq2UVqVNnpva2qecjLwvwmDgfKLi2o187J2iqjUmCgenZwRz0IkCawqYvE1E1Vu3cH8LMbfuJFCmwTPyuU9uUG3uPwkOOVlr1NUsVVUYu7fi+yfuN1r+UjFDCU7Ze2qM96thYKrAABeuvw8Ywm9+1TTbu5iQr03yKdM3e8DpI/ZGFwlbBdlXrLSq5nejUbQaGzKT0OmkkPJnt5xW+iv3qbC6A65GHGx6G/CbE25JN7r6HopzlKpFTm+8laz521v8zEwvlE2k7AAq2oJVUF8txeZVDfzHvWq0kysftBTUKL3Dd389JH+TcXxy39U/uJTdn/a3/Vq/+RpGDbUdd7kKM6ko025vvN3Lp8oW08xS65+GXsxe44i0ktnb/YxsbTo1CvZswVkygHWnrr/akYB/pphy7dpb2q609sszkKqVgSToAMg1+Mym1Z352MxnOKUnN+O3uRIbM8oONcVs7KStJ2SygWZSLE9Zm7C8otb6PiKuJyu1MqKYAygswNlNvEX9k0zZH+//AODU/ieMNQLYWqw4U6lNm8AVdQfeRMKckk78maqeJqqMZXvpL5/Q2zYO+W0a2IRm71EtZ1VQAAbjTnxtMTeXfGqMZVCrTanTfKAVBJC2DC/UkHWTPk+25hqOEcM6CqCxCEgM2VSwsOYtOeCqCHLnvuQw8Tdix+MTlaKSl5k61d06UOGpq7tu/lsdR3z32bC0qIw4UNWTPmOoRBa1hzJ/iQ+73lAxSYhaOMsUqELmIsylvNbTiL6TVtvVzVo4Zjr9iaY/NHII/aZG8uJStiqRosGASkt19YG5mXN8Td+a0JVMRN1HKMtnGy8mdvBlZZwZPZrfjlH7S9Pad4TzUawJPLX4TWvrI2d98f0P8pRvKNs4ixrGx/A/ykeOPU1dtT/6Xqa9tfdHCYup2qVGoPWIJotlAY1ACHFr2vmHtPWXtq7u4XFAU3rGnXw2WgapsA5INkN76i3OxFxyImcu92xxls3mar3KmlstuX4V9wnqpvjshmzFhmvmvke9+vDxmvu+R4+ClZru67+ZHbH3ZwdClVZq3aB0IJQjNlIOtzw8NJ5wu5uFFOrQNYlXYOj8w65RYC1z59iLdZnUd6djqipnJCrluy1CSMttTbXSXV3x2QOD2trcJUvckEm9r30Huju+Rm1OyT4SGxG5OG+iXFcsab5VqJb0yCVN9CNQbzO3a2FhcE/aGutR82SwNyDcAkngFF+PCZ1HffZSCy1LC4a2R+IFgeHQCWjvbse97i5JJ7j6kkE8uoBtHdTurGUqUWpRcbmNsPd3B4TEfSKWKBQDRWN7Kb8SALeafYDKYHdzC0sWcWmIKgMzZah1JLd6wtfifiJlf527Hy5M3d6ZKnIEW9zEe2e3302SeLDW58x/SFib20hcKttoZXZpJJx02MbGbs4ZcWmNWuftXzhSeJzBWPDRRfnPO+uwcLicmJWoys7CkWS1mNiRmDcwPbMp989kkKC9wl7Ao/MgkcNdQDr0g75bIyhC/dBzWKPxta/DXTSHw2toYkqTi43jZ/Mj9jbp4OktRamIDdqpS4vcg6aG1r+AmdupupRojEKWL03+zdWsbgDw46H3xU3v2O2ha4tltke1rWta3TSZFDf3ZaAhKlrm5sj8evCZTj5EodkmtY6Gh4bYGGqY3sKNfNSe5pujXyi3mPpcNqZuWB8mVFadSnUYtn1VhYMp/O3gJ7G9+yO07XP373vkfj1taZv1kbO++P6H+UxFQXQjSpYeC3XPpzMPDeTmn9GbDVXLDNnpuPORiLGx6cNJjbG8mK0aoepUzBeH+OElfrI2d98f0P8AKPrI2d98f0P8pL/zvfQ2JYdSUtLrbY2ZRaVmsfWRs774/of5R9ZGzvvj+h/lJccepu7an/0vU4pEROcUoREQBERAEREAREQBERAEREAREQBERAEREAREQBERAEREAREQBERAEREAREQBERAEREAREQBERAEREAREQBERAEREAREQBERAEREAREQBERAEREAREQBERAEREASoEpN13J3XzEYqsNBrSQ8z94R06e+ebFYmGGpupP3LqerC4WeJqKEPf5GmOhUkMCCNCDoQehB4TzOg767sdoDiaK99R9oo9ID0v7Q+InPpHB4uGKp8cfeuhPGYSeFqcEvc+oiInrPEIiIAiIgCIiAIiIAiIgCIiAIiSu7+wnxdXILhF1d/VHT8zykKlSNOLnN2SNlOnKrJQgrtmduhuz9JftKgPYodfxt6g8Os6YqgaDgOUtYTCpSRaaLZUFgPCXpRMdjJYqpxPZbIv+AwUcLT4Vu92LTnu+u7HZMcRRX7Nj9oo9Bj6QHqn4GdCnmpTDAqwBDaEHUEHlIYPFywtTjjtzXUljcJDFU+CW/J9DiMSd3p3cOEqXW5ov5jcbH1Cev7iQUvtKrGtBTg9GUCtRnRm4TWqERE2GkREQBERAEREAREQBET3Ros7BVBLMbBRxJ6Q3bUyld2Rf2ds6pXqClTF2b3Ac2J5CdY2PsinhqQpUx4s3Nm5sZh7s7urhKetjVe2dun4B4D4yalLzTMP5EuCHhXx/eRd8ry7+NHjn4n8P3mIiJxjtCIiAY2PwCV6bUqgurC3j4EdDOUba2PUwtU031HFW5MvUfKdgkZt/YaYulkbRhqj81b5eE6uW494WfDLwvfy8/ucjM8vWKhxR8S28/I5FEv43BvRdqdRSrKbEfzfmJYl3TTV0UaUXF2YiImSIiIgCIiAIiIAnRtzN1+wXt6w+1cd1T6C/8A0ZGbkbsZiMVWXujWkp9I/eEdOnvm+yr5vmF70Kb/ALP6ff0LXk+XWtXqL+q+v29RERK0WcREQBERAEREA17ezdoYpM6C1amO7+Ieof4nMmUgkEEEaEHQgjkRynbppu+27GcHE0V7w/1iD0gPTHiP2liynMOB9hUenJ9PL2FczfLu0Tr01rzXX8mgxES1lQEREAREQBNh3T3a+lPnqA9inHlnPqD+Zg7A2G+Lq5F0Uau/qr8+k6tg8GlJFp01sqCwH835mcTNcw7CPZ033n8Pyd3Kcu7eXa1F3V8fwXUQAWAsBoB0HSeoiU0uoiIgCIiAIiIAiIgCUlYgHOd8t2OwbtqK/ZMe8o9Bj/6n4TVZ2ytQV1KOAVYWIPAg8py3ebd5sJU0uaT6ox/7CeolvynMO1XY1H3ls+v5RTs3y7sn21Nd17rp+CFiIneK8Jk7P2e9eotKmLs3uA5seglmlSZ2CqpLMbBRqSek6luvu4uEp3NjWcDO3T8A8B8Zz8fjY4Wnf/Z7L95HSy/AyxdS3+q3f7zMzY2x6eFpCmn5s3Nm5sZnxEos5ynJyk7tl9hCNOKjFWSEREgTERBMARI7Fbfw9M2aqL+qt2P929phPvjQ5LUPst+86dHKMdXXFToya62svVnjnj8NTdpVFf2k9EgF3xoc1qD2X/YzNwu8GHqGy1QD0a6n+9x9kzWyfH0VxVKEkutr/K4hj8NN2jUV/aSUQDE5Z7BERAExdpbOp4imaVQXVveDyYeMyokoycWpJ6kZRUk4yWjOO7Y2TUw1U06g4aq3Jl5MJgzre8WwUxdLKbB1uab9D0/I6XHynKcVhXpOadRSrKbFTLxl2OWKhr4luvqUPMsA8LPTwvZ/Q3zcXYCKgxTWLvfIOSrwPtM2+UiVLH1JVMRNyfNr0LhgKcaeHgorkn6lYiJ4j3CIiAYO19qDD085UnWwA6nr4TS8ftmtWJzOQvqLoPmfbKRPqX+IZfh3hViZQTndq71tbp0+ZTs7xNXt+yUu7Zae3r1MICIiXkrwiIgGbgdsVqJ7jnKOKNqp9/D2TdNjbVGIp5wpUjQg9fAxEo/+W5fh/wCI8SoJTTjqtL369ffqd/JMTV7dUnLutPT2dOhnxET5YXMREQBNZ312Alaka4stSkLk+so9E+PQxE9WEqSp1oyi+aPLi6UalGUZq6s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4820" name="AutoShape 4" descr="data:image/jpeg;base64,/9j/4AAQSkZJRgABAQAAAQABAAD/2wCEAAkGBhAQEBQQEBASFRIQFxgSFBAUGBQUGBYUFRAVFBYQGhUXGyYeGBkvGRYYHy8gJCkrLCwsFx8xNTAqNSYrLCkBCQoKDgwOGg8PGDUlHyU0KTUpKTIvNCkxNDIsMi8sLDIvNCopLCwsLSwtMCwtLzQ0LCwsLCwsKSwsLCotNC8sKf/AABEIAOYAoAMBIgACEQEDEQH/xAAbAAEAAQUBAAAAAAAAAAAAAAAABQEDBAYHAv/EAEUQAAIBAgMFAwgJAQMNAAAAAAECAAMRBBIhBQYxQVETImEHMkJSgZGh0RQXI1NicZKxwfFyovAVFiUzNUNzgoOys8LS/8QAGwEBAAIDAQEAAAAAAAAAAAAAAAIGAQMFBAf/xAAyEQACAQIEAwUIAgMBAAAAAAAAAQIDEQQFITESQVETIjJhkXGBobHB0eHwFHIGQlIj/9oADAMBAAIRAxEAPwDuMREAREQBEpeVgCIiAIiIAiIgCIiAJZxGGDix9h6S9E11KcasXCaunujKdtUQFWiUNj/WeJOYjDBxY+w9JDVqJQ2Pv6z57mmVywcuKOsHs+nk/odClVU9HueIiJxTebFERPsBxxPFWqFBY8FBJ/IC89zD2q6Ck4qEBGBQk3sM3d1twGvGYd+QbsaLX31xNZu0plaNG5yAjM7qtu/fkCbC3K5vJ/dXel8RUq0KyBWQ3psL2qU+uvMeHUTn2z6CqPo9V1vSDEONFYZu7a+pN7kH8pP7iNTfFNXdl81aWHF2uysWubfkgvNKirRcW3LXiVtNDzKrPjtK3Dy1V9ev7udJiUErN56RERAEREAREQBERAEs4nDBxY+w9Jeia6lONSLhNXT3RlO2qICtRKGx9/WeJOYnDhxY+w9JDVqRQ2P9Z89zTK5YOXFHWD2fTyf3OhSq8as9yflrE1ciM1icovYcT4S7KGfRjnEK28RDFfo1Y8bFVYg6LwJA5kj/AJfGV/y5mDBsNWtZj3l0ICg2PS5uPYZM3iAaaNk4dqmlHEKGuLAnKLAkMLjQ6aeDAy7sY08PfJhq7NzquczWy5iwJA0/K15tt5SS45dTWqUE7pES23SDbsKtjwaxtbSxJtpcX08PGXsFtbtHCGk63GbMRppbunTjr75I3lJE2HqJS8XgFYlLxeAViUzReAViUvNf2hvzhKNY4di5qAhbKpsWa3dDcL2YEzDaW5CU4w8TNhieVcEXBuDwMreZJlZZxGHDix9h6S9EhUpxqRcJq6e6Mp21QnitUCqWY2CgknoALkz3MPbNBnw9VF85qbgDqShsJMjJ2WhzHF+UHH4iq30SyoNUQKCbcixPM9Jl7f8AKBii6UMOMjhVzmwLGoVuVF9ABIvyc7RoUcQ7V3VFKAqzkAXF7i556/CeMay09sM1QgIaufOdBkdQytfpYzxKTcU77vU4MasnSjJzd5SSeu2/oT2wfKBiKlLEUq2UVqVNnpva2qecjLwvwmDgfKLi2o187J2iqjUmCgenZwRz0IkCawqYvE1E1Vu3cH8LMbfuJFCmwTPyuU9uUG3uPwkOOVlr1NUsVVUYu7fi+yfuN1r+UjFDCU7Ze2qM96thYKrAABeuvw8Ywm9+1TTbu5iQr03yKdM3e8DpI/ZGFwlbBdlXrLSq5nejUbQaGzKT0OmkkPJnt5xW+iv3qbC6A65GHGx6G/CbE25JN7r6HopzlKpFTm+8laz521v8zEwvlE2k7AAq2oJVUF8txeZVDfzHvWq0kysftBTUKL3Dd389JH+TcXxy39U/uJTdn/a3/Vq/+RpGDbUdd7kKM6ko025vvN3Lp8oW08xS65+GXsxe44i0ktnb/YxsbTo1CvZswVkygHWnrr/akYB/pphy7dpb2q609sszkKqVgSToAMg1+Mym1Z352MxnOKUnN+O3uRIbM8oONcVs7KStJ2SygWZSLE9Zm7C8otb6PiKuJyu1MqKYAygswNlNvEX9k0zZH+//AODU/ieMNQLYWqw4U6lNm8AVdQfeRMKckk78maqeJqqMZXvpL5/Q2zYO+W0a2IRm71EtZ1VQAAbjTnxtMTeXfGqMZVCrTanTfKAVBJC2DC/UkHWTPk+25hqOEcM6CqCxCEgM2VSwsOYtOeCqCHLnvuQw8Tdix+MTlaKSl5k61d06UOGpq7tu/lsdR3z32bC0qIw4UNWTPmOoRBa1hzJ/iQ+73lAxSYhaOMsUqELmIsylvNbTiL6TVtvVzVo4Zjr9iaY/NHII/aZG8uJStiqRosGASkt19YG5mXN8Td+a0JVMRN1HKMtnGy8mdvBlZZwZPZrfjlH7S9Pad4TzUawJPLX4TWvrI2d98f0P8pRvKNs4ixrGx/A/ykeOPU1dtT/6Xqa9tfdHCYup2qVGoPWIJotlAY1ACHFr2vmHtPWXtq7u4XFAU3rGnXw2WgapsA5INkN76i3OxFxyImcu92xxls3mar3KmlstuX4V9wnqpvjshmzFhmvmvke9+vDxmvu+R4+ClZru67+ZHbH3ZwdClVZq3aB0IJQjNlIOtzw8NJ5wu5uFFOrQNYlXYOj8w65RYC1z59iLdZnUd6djqipnJCrluy1CSMttTbXSXV3x2QOD2trcJUvckEm9r30Huju+Rm1OyT4SGxG5OG+iXFcsab5VqJb0yCVN9CNQbzO3a2FhcE/aGutR82SwNyDcAkngFF+PCZ1HffZSCy1LC4a2R+IFgeHQCWjvbse97i5JJ7j6kkE8uoBtHdTurGUqUWpRcbmNsPd3B4TEfSKWKBQDRWN7Kb8SALeafYDKYHdzC0sWcWmIKgMzZah1JLd6wtfifiJlf527Hy5M3d6ZKnIEW9zEe2e3302SeLDW58x/SFib20hcKttoZXZpJJx02MbGbs4ZcWmNWuftXzhSeJzBWPDRRfnPO+uwcLicmJWoys7CkWS1mNiRmDcwPbMp989kkKC9wl7Ao/MgkcNdQDr0g75bIyhC/dBzWKPxta/DXTSHw2toYkqTi43jZ/Mj9jbp4OktRamIDdqpS4vcg6aG1r+AmdupupRojEKWL03+zdWsbgDw46H3xU3v2O2ha4tltke1rWta3TSZFDf3ZaAhKlrm5sj8evCZTj5EodkmtY6Gh4bYGGqY3sKNfNSe5pujXyi3mPpcNqZuWB8mVFadSnUYtn1VhYMp/O3gJ7G9+yO07XP373vkfj1taZv1kbO++P6H+UxFQXQjSpYeC3XPpzMPDeTmn9GbDVXLDNnpuPORiLGx6cNJjbG8mK0aoepUzBeH+OElfrI2d98f0P8AKPrI2d98f0P8pL/zvfQ2JYdSUtLrbY2ZRaVmsfWRs774/of5R9ZGzvvj+h/lJccepu7an/0vU4pEROcUoREQBERAEREAREQBERAEREAREQBERAEREAREQBERAEREAREQBERAEREAREQBERAEREAREQBERAEREAREQBERAEREAREQBERAEREAREQBERAEREAREQBERAEREASoEpN13J3XzEYqsNBrSQ8z94R06e+ebFYmGGpupP3LqerC4WeJqKEPf5GmOhUkMCCNCDoQehB4TzOg767sdoDiaK99R9oo9ID0v7Q+InPpHB4uGKp8cfeuhPGYSeFqcEvc+oiInrPEIiIAiIgCIiAIiIAiIgCIiAIiSu7+wnxdXILhF1d/VHT8zykKlSNOLnN2SNlOnKrJQgrtmduhuz9JftKgPYodfxt6g8Os6YqgaDgOUtYTCpSRaaLZUFgPCXpRMdjJYqpxPZbIv+AwUcLT4Vu92LTnu+u7HZMcRRX7Nj9oo9Bj6QHqn4GdCnmpTDAqwBDaEHUEHlIYPFywtTjjtzXUljcJDFU+CW/J9DiMSd3p3cOEqXW5ov5jcbH1Cev7iQUvtKrGtBTg9GUCtRnRm4TWqERE2GkREQBERAEREAREQBET3Ros7BVBLMbBRxJ6Q3bUyld2Rf2ds6pXqClTF2b3Ac2J5CdY2PsinhqQpUx4s3Nm5sZh7s7urhKetjVe2dun4B4D4yalLzTMP5EuCHhXx/eRd8ry7+NHjn4n8P3mIiJxjtCIiAY2PwCV6bUqgurC3j4EdDOUba2PUwtU031HFW5MvUfKdgkZt/YaYulkbRhqj81b5eE6uW494WfDLwvfy8/ucjM8vWKhxR8S28/I5FEv43BvRdqdRSrKbEfzfmJYl3TTV0UaUXF2YiImSIiIgCIiAIiIAnRtzN1+wXt6w+1cd1T6C/8A0ZGbkbsZiMVWXujWkp9I/eEdOnvm+yr5vmF70Kb/ALP6ff0LXk+XWtXqL+q+v29RERK0WcREQBERAEREA17ezdoYpM6C1amO7+Ieof4nMmUgkEEEaEHQgjkRynbppu+27GcHE0V7w/1iD0gPTHiP2liynMOB9hUenJ9PL2FczfLu0Tr01rzXX8mgxES1lQEREAREQBNh3T3a+lPnqA9inHlnPqD+Zg7A2G+Lq5F0Uau/qr8+k6tg8GlJFp01sqCwH835mcTNcw7CPZ033n8Pyd3Kcu7eXa1F3V8fwXUQAWAsBoB0HSeoiU0uoiIgCIiAIiIAiIgCUlYgHOd8t2OwbtqK/ZMe8o9Bj/6n4TVZ2ytQV1KOAVYWIPAg8py3ebd5sJU0uaT6ox/7CeolvynMO1XY1H3ls+v5RTs3y7sn21Nd17rp+CFiIneK8Jk7P2e9eotKmLs3uA5seglmlSZ2CqpLMbBRqSek6luvu4uEp3NjWcDO3T8A8B8Zz8fjY4Wnf/Z7L95HSy/AyxdS3+q3f7zMzY2x6eFpCmn5s3Nm5sZnxEos5ynJyk7tl9hCNOKjFWSEREgTERBMARI7Fbfw9M2aqL+qt2P929phPvjQ5LUPst+86dHKMdXXFToya62svVnjnj8NTdpVFf2k9EgF3xoc1qD2X/YzNwu8GHqGy1QD0a6n+9x9kzWyfH0VxVKEkutr/K4hj8NN2jUV/aSUQDE5Z7BERAExdpbOp4imaVQXVveDyYeMyokoycWpJ6kZRUk4yWjOO7Y2TUw1U06g4aq3Jl5MJgzre8WwUxdLKbB1uab9D0/I6XHynKcVhXpOadRSrKbFTLxl2OWKhr4luvqUPMsA8LPTwvZ/Q3zcXYCKgxTWLvfIOSrwPtM2+UiVLH1JVMRNyfNr0LhgKcaeHgorkn6lYiJ4j3CIiAYO19qDD085UnWwA6nr4TS8ftmtWJzOQvqLoPmfbKRPqX+IZfh3hViZQTndq71tbp0+ZTs7xNXt+yUu7Zae3r1MICIiXkrwiIgGbgdsVqJ7jnKOKNqp9/D2TdNjbVGIp5wpUjQg9fAxEo/+W5fh/wCI8SoJTTjqtL369ffqd/JMTV7dUnLutPT2dOhnxET5YXMREQBNZ312Alaka4stSkLk+so9E+PQxE9WEqSp1oyi+aPLi6UalGUZq6s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4822" name="AutoShape 6" descr="data:image/jpeg;base64,/9j/4AAQSkZJRgABAQAAAQABAAD/2wCEAAkGBhAQEBQQEBASFRIQFxgSFBAUGBQUGBYUFRAVFBYQGhUXGyYeGBkvGRYYHy8gJCkrLCwsFx8xNTAqNSYrLCkBCQoKDgwOGg8PGDUlHyU0KTUpKTIvNCkxNDIsMi8sLDIvNCopLCwsLSwtMCwtLzQ0LCwsLCwsKSwsLCotNC8sKf/AABEIAOYAoAMBIgACEQEDEQH/xAAbAAEAAQUBAAAAAAAAAAAAAAAABQEDBAYHAv/EAEUQAAIBAgMFAwgJAQMNAAAAAAECAAMRBBIhBQYxQVETImEHMkJSgZGh0RQXI1NicZKxwfFyovAVFiUzNUNzgoOys8LS/8QAGwEBAAIDAQEAAAAAAAAAAAAAAAIGAQMFBAf/xAAyEQACAQIEAwUIAgMBAAAAAAAAAQIDEQQFITESQVETIjJhkXGBobHB0eHwFHIGQlIj/9oADAMBAAIRAxEAPwDuMREAREQBEpeVgCIiAIiIAiIgCIiAJZxGGDix9h6S9E11KcasXCaunujKdtUQFWiUNj/WeJOYjDBxY+w9JDVqJQ2Pv6z57mmVywcuKOsHs+nk/odClVU9HueIiJxTebFERPsBxxPFWqFBY8FBJ/IC89zD2q6Ck4qEBGBQk3sM3d1twGvGYd+QbsaLX31xNZu0plaNG5yAjM7qtu/fkCbC3K5vJ/dXel8RUq0KyBWQ3psL2qU+uvMeHUTn2z6CqPo9V1vSDEONFYZu7a+pN7kH8pP7iNTfFNXdl81aWHF2uysWubfkgvNKirRcW3LXiVtNDzKrPjtK3Dy1V9ev7udJiUErN56RERAEREAREQBERAEs4nDBxY+w9Jeia6lONSLhNXT3RlO2qICtRKGx9/WeJOYnDhxY+w9JDVqRQ2P9Z89zTK5YOXFHWD2fTyf3OhSq8as9yflrE1ciM1icovYcT4S7KGfRjnEK28RDFfo1Y8bFVYg6LwJA5kj/AJfGV/y5mDBsNWtZj3l0ICg2PS5uPYZM3iAaaNk4dqmlHEKGuLAnKLAkMLjQ6aeDAy7sY08PfJhq7NzquczWy5iwJA0/K15tt5SS45dTWqUE7pES23SDbsKtjwaxtbSxJtpcX08PGXsFtbtHCGk63GbMRppbunTjr75I3lJE2HqJS8XgFYlLxeAViUzReAViUvNf2hvzhKNY4di5qAhbKpsWa3dDcL2YEzDaW5CU4w8TNhieVcEXBuDwMreZJlZZxGHDix9h6S9EhUpxqRcJq6e6Mp21QnitUCqWY2CgknoALkz3MPbNBnw9VF85qbgDqShsJMjJ2WhzHF+UHH4iq30SyoNUQKCbcixPM9Jl7f8AKBii6UMOMjhVzmwLGoVuVF9ABIvyc7RoUcQ7V3VFKAqzkAXF7i556/CeMay09sM1QgIaufOdBkdQytfpYzxKTcU77vU4MasnSjJzd5SSeu2/oT2wfKBiKlLEUq2UVqVNnpva2qecjLwvwmDgfKLi2o187J2iqjUmCgenZwRz0IkCawqYvE1E1Vu3cH8LMbfuJFCmwTPyuU9uUG3uPwkOOVlr1NUsVVUYu7fi+yfuN1r+UjFDCU7Ze2qM96thYKrAABeuvw8Ywm9+1TTbu5iQr03yKdM3e8DpI/ZGFwlbBdlXrLSq5nejUbQaGzKT0OmkkPJnt5xW+iv3qbC6A65GHGx6G/CbE25JN7r6HopzlKpFTm+8laz521v8zEwvlE2k7AAq2oJVUF8txeZVDfzHvWq0kysftBTUKL3Dd389JH+TcXxy39U/uJTdn/a3/Vq/+RpGDbUdd7kKM6ko025vvN3Lp8oW08xS65+GXsxe44i0ktnb/YxsbTo1CvZswVkygHWnrr/akYB/pphy7dpb2q609sszkKqVgSToAMg1+Mym1Z352MxnOKUnN+O3uRIbM8oONcVs7KStJ2SygWZSLE9Zm7C8otb6PiKuJyu1MqKYAygswNlNvEX9k0zZH+//AODU/ieMNQLYWqw4U6lNm8AVdQfeRMKckk78maqeJqqMZXvpL5/Q2zYO+W0a2IRm71EtZ1VQAAbjTnxtMTeXfGqMZVCrTanTfKAVBJC2DC/UkHWTPk+25hqOEcM6CqCxCEgM2VSwsOYtOeCqCHLnvuQw8Tdix+MTlaKSl5k61d06UOGpq7tu/lsdR3z32bC0qIw4UNWTPmOoRBa1hzJ/iQ+73lAxSYhaOMsUqELmIsylvNbTiL6TVtvVzVo4Zjr9iaY/NHII/aZG8uJStiqRosGASkt19YG5mXN8Td+a0JVMRN1HKMtnGy8mdvBlZZwZPZrfjlH7S9Pad4TzUawJPLX4TWvrI2d98f0P8pRvKNs4ixrGx/A/ykeOPU1dtT/6Xqa9tfdHCYup2qVGoPWIJotlAY1ACHFr2vmHtPWXtq7u4XFAU3rGnXw2WgapsA5INkN76i3OxFxyImcu92xxls3mar3KmlstuX4V9wnqpvjshmzFhmvmvke9+vDxmvu+R4+ClZru67+ZHbH3ZwdClVZq3aB0IJQjNlIOtzw8NJ5wu5uFFOrQNYlXYOj8w65RYC1z59iLdZnUd6djqipnJCrluy1CSMttTbXSXV3x2QOD2trcJUvckEm9r30Huju+Rm1OyT4SGxG5OG+iXFcsab5VqJb0yCVN9CNQbzO3a2FhcE/aGutR82SwNyDcAkngFF+PCZ1HffZSCy1LC4a2R+IFgeHQCWjvbse97i5JJ7j6kkE8uoBtHdTurGUqUWpRcbmNsPd3B4TEfSKWKBQDRWN7Kb8SALeafYDKYHdzC0sWcWmIKgMzZah1JLd6wtfifiJlf527Hy5M3d6ZKnIEW9zEe2e3302SeLDW58x/SFib20hcKttoZXZpJJx02MbGbs4ZcWmNWuftXzhSeJzBWPDRRfnPO+uwcLicmJWoys7CkWS1mNiRmDcwPbMp989kkKC9wl7Ao/MgkcNdQDr0g75bIyhC/dBzWKPxta/DXTSHw2toYkqTi43jZ/Mj9jbp4OktRamIDdqpS4vcg6aG1r+AmdupupRojEKWL03+zdWsbgDw46H3xU3v2O2ha4tltke1rWta3TSZFDf3ZaAhKlrm5sj8evCZTj5EodkmtY6Gh4bYGGqY3sKNfNSe5pujXyi3mPpcNqZuWB8mVFadSnUYtn1VhYMp/O3gJ7G9+yO07XP373vkfj1taZv1kbO++P6H+UxFQXQjSpYeC3XPpzMPDeTmn9GbDVXLDNnpuPORiLGx6cNJjbG8mK0aoepUzBeH+OElfrI2d98f0P8AKPrI2d98f0P8pL/zvfQ2JYdSUtLrbY2ZRaVmsfWRs774/of5R9ZGzvvj+h/lJccepu7an/0vU4pEROcUoREQBERAEREAREQBERAEREAREQBERAEREAREQBERAEREAREQBERAEREAREQBERAEREAREQBERAEREAREQBERAEREAREQBERAEREAREQBERAEREAREQBERAEREASoEpN13J3XzEYqsNBrSQ8z94R06e+ebFYmGGpupP3LqerC4WeJqKEPf5GmOhUkMCCNCDoQehB4TzOg767sdoDiaK99R9oo9ID0v7Q+InPpHB4uGKp8cfeuhPGYSeFqcEvc+oiInrPEIiIAiIgCIiAIiIAiIgCIiAIiSu7+wnxdXILhF1d/VHT8zykKlSNOLnN2SNlOnKrJQgrtmduhuz9JftKgPYodfxt6g8Os6YqgaDgOUtYTCpSRaaLZUFgPCXpRMdjJYqpxPZbIv+AwUcLT4Vu92LTnu+u7HZMcRRX7Nj9oo9Bj6QHqn4GdCnmpTDAqwBDaEHUEHlIYPFywtTjjtzXUljcJDFU+CW/J9DiMSd3p3cOEqXW5ov5jcbH1Cev7iQUvtKrGtBTg9GUCtRnRm4TWqERE2GkREQBERAEREAREQBET3Ros7BVBLMbBRxJ6Q3bUyld2Rf2ds6pXqClTF2b3Ac2J5CdY2PsinhqQpUx4s3Nm5sZh7s7urhKetjVe2dun4B4D4yalLzTMP5EuCHhXx/eRd8ry7+NHjn4n8P3mIiJxjtCIiAY2PwCV6bUqgurC3j4EdDOUba2PUwtU031HFW5MvUfKdgkZt/YaYulkbRhqj81b5eE6uW494WfDLwvfy8/ucjM8vWKhxR8S28/I5FEv43BvRdqdRSrKbEfzfmJYl3TTV0UaUXF2YiImSIiIgCIiAIiIAnRtzN1+wXt6w+1cd1T6C/8A0ZGbkbsZiMVWXujWkp9I/eEdOnvm+yr5vmF70Kb/ALP6ff0LXk+XWtXqL+q+v29RERK0WcREQBERAEREA17ezdoYpM6C1amO7+Ieof4nMmUgkEEEaEHQgjkRynbppu+27GcHE0V7w/1iD0gPTHiP2liynMOB9hUenJ9PL2FczfLu0Tr01rzXX8mgxES1lQEREAREQBNh3T3a+lPnqA9inHlnPqD+Zg7A2G+Lq5F0Uau/qr8+k6tg8GlJFp01sqCwH835mcTNcw7CPZ033n8Pyd3Kcu7eXa1F3V8fwXUQAWAsBoB0HSeoiU0uoiIgCIiAIiIAiIgCUlYgHOd8t2OwbtqK/ZMe8o9Bj/6n4TVZ2ytQV1KOAVYWIPAg8py3ebd5sJU0uaT6ox/7CeolvynMO1XY1H3ls+v5RTs3y7sn21Nd17rp+CFiIneK8Jk7P2e9eotKmLs3uA5seglmlSZ2CqpLMbBRqSek6luvu4uEp3NjWcDO3T8A8B8Zz8fjY4Wnf/Z7L95HSy/AyxdS3+q3f7zMzY2x6eFpCmn5s3Nm5sZnxEos5ynJyk7tl9hCNOKjFWSEREgTERBMARI7Fbfw9M2aqL+qt2P929phPvjQ5LUPst+86dHKMdXXFToya62svVnjnj8NTdpVFf2k9EgF3xoc1qD2X/YzNwu8GHqGy1QD0a6n+9x9kzWyfH0VxVKEkutr/K4hj8NN2jUV/aSUQDE5Z7BERAExdpbOp4imaVQXVveDyYeMyokoycWpJ6kZRUk4yWjOO7Y2TUw1U06g4aq3Jl5MJgzre8WwUxdLKbB1uab9D0/I6XHynKcVhXpOadRSrKbFTLxl2OWKhr4luvqUPMsA8LPTwvZ/Q3zcXYCKgxTWLvfIOSrwPtM2+UiVLH1JVMRNyfNr0LhgKcaeHgorkn6lYiJ4j3CIiAYO19qDD085UnWwA6nr4TS8ftmtWJzOQvqLoPmfbKRPqX+IZfh3hViZQTndq71tbp0+ZTs7xNXt+yUu7Zae3r1MICIiXkrwiIgGbgdsVqJ7jnKOKNqp9/D2TdNjbVGIp5wpUjQg9fAxEo/+W5fh/wCI8SoJTTjqtL369ffqd/JMTV7dUnLutPT2dOhnxET5YXMREQBNZ312Alaka4stSkLk+so9E+PQxE9WEqSp1oyi+aPLi6UalGUZq6sz/9k="/>
          <p:cNvSpPr>
            <a:spLocks noChangeAspect="1" noChangeArrowheads="1"/>
          </p:cNvSpPr>
          <p:nvPr/>
        </p:nvSpPr>
        <p:spPr bwMode="auto">
          <a:xfrm>
            <a:off x="155575" y="-1309688"/>
            <a:ext cx="1905000" cy="2743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34823" name="Picture 7" descr="C:\Users\User\Desktop\Imagem CF_ne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4725144"/>
            <a:ext cx="841372" cy="1285884"/>
          </a:xfrm>
          <a:prstGeom prst="rect">
            <a:avLst/>
          </a:prstGeom>
          <a:noFill/>
        </p:spPr>
      </p:pic>
      <p:sp>
        <p:nvSpPr>
          <p:cNvPr id="16" name="Retângulo 15"/>
          <p:cNvSpPr/>
          <p:nvPr/>
        </p:nvSpPr>
        <p:spPr>
          <a:xfrm>
            <a:off x="2411761" y="4471909"/>
            <a:ext cx="60486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/>
              <a:t>Essas mudanças se fizeram sentir no âmbito do Direito Administrativo e mais especificamente </a:t>
            </a:r>
            <a:r>
              <a:rPr lang="pt-BR" sz="2000" b="1" dirty="0"/>
              <a:t>na forma de administrar a coisa pública</a:t>
            </a:r>
            <a:r>
              <a:rPr lang="pt-BR" sz="2000" dirty="0"/>
              <a:t> visando sempre a </a:t>
            </a:r>
            <a:r>
              <a:rPr lang="pt-BR" sz="2000" b="1" dirty="0"/>
              <a:t>atender as necessidades fundamentais da sociedade de forma eficaz e com o menor custo possível</a:t>
            </a:r>
            <a:r>
              <a:rPr lang="pt-BR" sz="2000" dirty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0" grpId="0" animBg="1"/>
      <p:bldP spid="11" grpId="0" animBg="1"/>
      <p:bldP spid="21" grpId="0" animBg="1"/>
      <p:bldP spid="22" grpId="0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Espaço Reservado para Conteúdo 2"/>
          <p:cNvSpPr>
            <a:spLocks noGrp="1"/>
          </p:cNvSpPr>
          <p:nvPr>
            <p:ph idx="1"/>
          </p:nvPr>
        </p:nvSpPr>
        <p:spPr>
          <a:xfrm>
            <a:off x="1168720" y="2204864"/>
            <a:ext cx="6859664" cy="864096"/>
          </a:xfrm>
          <a:solidFill>
            <a:schemeClr val="bg1">
              <a:lumMod val="75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pPr marL="109537" indent="0" algn="ctr">
              <a:buNone/>
            </a:pPr>
            <a:r>
              <a:rPr lang="pt-BR" sz="4000" b="1" dirty="0" smtClean="0"/>
              <a:t>Gestão Pública: conceito</a:t>
            </a:r>
          </a:p>
        </p:txBody>
      </p:sp>
      <p:cxnSp>
        <p:nvCxnSpPr>
          <p:cNvPr id="7" name="Conector reto 6"/>
          <p:cNvCxnSpPr/>
          <p:nvPr/>
        </p:nvCxnSpPr>
        <p:spPr>
          <a:xfrm flipV="1">
            <a:off x="285720" y="1628800"/>
            <a:ext cx="857256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285720" y="476671"/>
            <a:ext cx="8858280" cy="1186307"/>
          </a:xfrm>
        </p:spPr>
        <p:txBody>
          <a:bodyPr/>
          <a:lstStyle/>
          <a:p>
            <a:pPr eaLnBrk="1" hangingPunct="1"/>
            <a:r>
              <a:rPr lang="pt-BR" sz="2800" b="1" dirty="0"/>
              <a:t>O AGENTE POLÍTICO COMO GESTOR PÚBLICO </a:t>
            </a: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400" b="1" dirty="0" smtClean="0"/>
              <a:t>Deveres </a:t>
            </a:r>
            <a:r>
              <a:rPr lang="pt-BR" sz="2400" b="1" dirty="0"/>
              <a:t>e responsabilidades no exercício da </a:t>
            </a:r>
            <a:r>
              <a:rPr lang="pt-BR" sz="2400" b="1" dirty="0" smtClean="0"/>
              <a:t>função</a:t>
            </a:r>
            <a:endParaRPr lang="pt-BR" altLang="pt-BR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794" name="AutoShape 2" descr="data:image/jpeg;base64,/9j/4AAQSkZJRgABAQAAAQABAAD/2wCEAAkGBxQTEhUUExQWFBUXGBQXFxcXGBgUFxQVFxcXHBcYFxgYHCggHBolHBcXITEhJSkrLi4uFx8zODMsNygtLisBCgoKDg0OGBAQGiwcHBwsLCwsLCwsLCwtLCwsLCwsLCwsLCwsLCwsLCwsLCwsNywsLCwsLCwsLCw0LCwrLSwrLP/AABEIAMIBAwMBIgACEQEDEQH/xAAcAAABBQEBAQAAAAAAAAAAAAACAAEDBAUGBwj/xABFEAABAwIDBAgCCAMHAgcAAAABAAIRAyEEEjEFQVFhBhMicYGRobEywRQjQmJy0eHwM1KyU3OCkqLS8WOjBxUkQ4OTwv/EABkBAQEBAQEBAAAAAAAAAAAAAAABAgMEBf/EACYRAQEBAQACAgEEAQUAAAAAAAABEQIhMQMSQQQTUWGhFCIygZH/2gAMAwEAAhEDEQA/AO8DESkTQmso5SlEU0IYcgFZ21nva0ZDBL2tmAdZ1nctBZ22hIp/3rPmrothhi//ACkpnOTZgrKI8yYuTvQLSUkkk6GBcUKMhNCrOBzIXHf58/3+9URCq1saxsguaHD7JIBPCJhNFprp0TyqJx9MG1Rhng5p0jnr+Skw+PY9xaxwcQJMXDbix4G8xyKaLUp5Qp1UIlKU4CdRQowf3omSQwWZIO/dwhTFwmJvuG8+CmCTOkah/Y/JAEgOSAw8/sqjtvbDMNQfVfo0CBxcYDRbdJCs1qgY0uccrWgkk6ADUleJ9Mek7sXVMEtpAANbpIsSXcTmlY6uN886y9ubVfiaz6zzd5mNzey0WG6zQs16Z5QLDdOkhSVxH1KQkrHVoTRTExCmKkNIpdWgihZ22tKX9432K1siytut/hf3g9iqq+4IHMU5YhypqYh6pCaRVlMVfsYqlqZW7Kpg3FzA52WTOk6TbxV+yYSSlypiArqI1mbQxjAHNMyTl0MAmIBO6b8rdy0yFQ2vhwWZtHAtuN9xrvSmLIaTeSBu593AIKWGDXFwEF1z4AfIeiP6U0vLLSLQPwh2n4XAqVzkiGAT5Us6QqcldTwcBPlSFVNnTyp4T5UMpSgchUhTH0gmL9XfnePYAeCuqq0fXO/APcKCyCizJoXB/wDiJ0p6oHDUT2yPrHD7IP2Qdzjv5KW4sm1i9P8Apl104eifqh8Tv7QwdPu3iOS8/e9E8qIrn7rp/RkxKchEBCtQOVJLrEyeR9J4LpG11njIeIOZvjaQipdKsM6q6n1nabrLXAd4JFxz0XH0a4IkGRa7SCD4pVcrrOAPfu7p0PMLh+51PcdfpzfVekUcU14lrmuHFpB9lIHBeYMa9l2HNwDiQ4fheL+c96t0OlTqZAdVyE/YrxeODj8Q5tdC3PliX469FsVjdIB2qH95+Sz8N0qMAuYCD9pjte4Gx/zJtobXp1TSLZGV0uzCIFtSJG7itzqX0xebHTOahRF5S6wqshICXVcFICOCMEKqrGkVU2e36pn4R6rUquGU33FVNl0x1NL8DP6QgHIheAIm02HM8AtAUws/HV6YewF7ZDiXDUtGR0SBfeECNNZnSHDF9EsaYLyG/wCay2GEG7XA9xnz4KhtSqGmlmIAzgkmwAaN53ahNMZ2zsA6m9znwGBoAm7paLvLpJgjiZsp64qEiHBrSTYtMxlOpkRcTGunctJjS6CRDRdoNieDnD2G7U3s2ntHCF76fae1oLiQ0huaBa8Tv4hVLFB2EcajHZ3QCZALgDYxYuPyWgQpRSy6E8pOaT43TAuJu2BxMX5CCSrKzYiSUpaeCGeR9PzWtZwKUJE8vZC95BbbWZ8BNrq6I6Le0/vb7fqhp/xX8g31H6I6BMv/ABewCiw5+sqH8A8gVlVp7TBgwYMHWDFjC8p6U9D303AUvpOJqv7bnCmOrgkg5nSTnkTHAr0ja7C6mQHuZJAJbEkakAkGLAq1h2w0CSbC7hB03giQe+6WaS48Ix/RjFUWCpXp9S0kNBe5t3EExDSTo0nTcsqpSAHxhx4AOjzcB7L3Dp3supicIadJodUD6bmiQ2YJDruIHwudv3LzXaPQXFUaTqtTqg1sSA8udcgCIbl1I3rFmNyuUUnWt/s2k8SXmfAEBX9kbKbWqhlSs3DtIJ6x7SWkgiGi4uZ47lNjMBQa5zWl5yve0ukPNTK5zeyzI0MByzdziJFiisn6T92n/wDW35hJaraEC2GaR951Uu8S17R5NCZB6DspgDWt0gHu+Iq05gVTDs3ibj5q0KULE9FR9VwMKSpgyReHCxhwDhPcUqY3Kwa2ghPHtfLPrYV5dnD3NMAW0gSbtNjqVLRrH7cE8QI9JKkxFWVGCIWbJurNxZwPSKrRsGktH2T2vLh4Lo8TtfE9k06NNzCATLzmkiYAIAHmVy8t3rrcMAWN/C32C1xz49p31/QaXSQD+LSqUz3SB5wfKVLi+ktBjA/NmlzW5QCHS6Y7JE7vOOKN4v4KGtgKZ1YJ4jsn0hayxNlaFbFtNE1BMOba15cLe9+EHgqrMXloshwa4Cm24mTl0bfWxO/Q2WNV2NTo06jqZewAPcWg2Ji4jmirYqrQpHrCx9OWgWOdsmxkN5XJnvS1Z5Xatdzvic48pgeQgKCoQIi2vsocJjmVIykX00v3bj4KWqbjx+Sx+FBkuDcETcEj2UFetUNWnq9oc6S4zlho5zflvAV401XAue8+kLnzsW40RtoCc7coaCS4GQAJm1uHNPhtrUazmmlVZUAD/hIJBOWARqDAOvArJbcP4wfO6yeh+xXMJGZ9MioxwLIEtZTNjIILXZjK6c9W5GbMdyQY1g8otyEhVqebsnO7QEghpm3JtvBS1Hdk9zvSVC8GW/FpeMkCBvkTN93BdGamFSeI3X/eiYqOk+bSSddI10RwVrUJVye2Ad2aOVm/7lLVJAJkWVOhWDqphwPxe1P/AGnyUvUWc2zZFjCn4vxu+ShwRmpV/EB5ZlJggYJnVzvf9FFs03qH75/fqrrKfE6sH3p8A0ypoUD5NRtjAa4zukkCPT1VhNMCQsDpy2cFVHE0x/3GroHFYPSjEMdh3hrmkh1MEBwJBDgYMchKlvgk8vJdtYfKWN5epKsbPpSKZNy5xJPE5XGUPSI/WD8I9yr2zqdqI+64+jR81jlur4ppKVJaTWphdPAKwXKLCU7DuVioxc41UbTv4JVH3RHTvT1WiPZRVXikU8WScbfqooqUkXsV3NLDgC915djsdUBJY2r1doMBrTzu2b943K03phif5XHxEegn1XXnmufVej9XJUopheZN6Y197XeDjKLGdNnU3NDjV7QDhDgAJtBLgdCDpxWkjvNuQKNQGb03nQxYtEEjQ9oQN8HgVV2sR1bdD2xqJ0B9Z3qPEbWbXwVVzRlcAGvbva4lvmCLg7+8EB9uPhrQP5p9P1UVyWIpAvqFksc0tHYJAf8AVsfJbcE9uNNyuYLGVGs7RdUg2JiR4ADkoaA7VQnfUHhFGl+StObrzXDrd8O3OZ5SYfa7y9zAMxbMwYiDGjhHkd25WKuPLKb6jszQ0FxkAmNTGUlYeCxLWVKpOpcY/wAzll9LdqZ2ADQX367wfD1Cc9S+N8tdfF1JO7P9v8t7Z3SNlSchBj4hoRMxIN9xWuNrNpMdUENIIaGvJAzuYC0ExIEOBXmXR2uW1mVHPcymPigTmadREGRYLtq2MoVKRAcak1LhzYsaZawEOEZhFo/lWPh+Hr47bbbP7a/UfJx3Jkyz+HR4fblOrnpAkVGiCIiTDjIIns23xqtbEvmeGV/ivMcVj3YTE1CyiTmIdLi5jTnaHdkCxF5vN5Wrsfpm6s8U3US0kVO2HhwOVjnkOGQROXWbcF6p5mvLK7HDVTa4i/8ANGpmx4REq1m7lxNPabpqF4L2ue5tJodBdTe7tZs8gFt4iLAq4/Hn6U13WViwmwbAojs1IB/ymTGrmc1NaxpdIasUnwcvZuREhocCSOOnlJ3LlKFSqKjXtIytLXA6Zov5WjTetXbm1zcMDXCC0yJkmdPbxXJtw7KFOGEg6zmdHgCYgTp6715/l+O93eb5j1/p/n5+Pm89TxXpGz8dTyNl7QbkguaCDmO4mVDgceymxxe4A5iY1cbDQC+s7l5phNrHMM5YQXSfiOu+9l0W0gC6+4X8zy71067vHO1wnHPXWR0GM6TBozNBJ0h2ZtrHNABMd8eCxsT08LRlLQH7yGPd5D4R4uWeXgC2/UaKOpUdET4fsrhf1H9On7B9tbXrjL1jKpzTA7OgibAgN1GrSq2zaznk5qRYAJBLsxJnQNAAb4BSVWEsJntCwO4E6aI9nva4uymobAEVGlhBvNieS3Ots8MXmyXz6cz0mHbPcPafmtrDM7TOVM+pb/tWH0iM1XfiA+S38P8AxDyYweZeu/Ppw6WSEk6S0jSwjrCOCmJkrMwlaAJIJ3hTvxY1tod6466rBPdqpTpuWd9OBOhd+EF3soMdtGowZhTOUD4jYA6C28TCitQuA1IHesKpj6j2/wALLB0LhBvaTw8OCz8bjqzW53OabSRBB/qPsqNLpLBu23fPyXTnli1tVcXiKlntETMNI/IKv1NWT2IH4h+SqHpSTYM9f0XRjBPNLrOuZOQPLchOXkXFwnUDRb1n66yadMg/C7/SZ/1LP2izriAGOe2nmuHAG7nS0mItA0VyttgCZMkbgIM8Bu9VkVsa+rLm9hsSRMQbA5jvv8rK7pmOn2e9zRBeLtyPAM52A5mgxaQQ0zNu1xK6rHbR61rC1pm8gXjTevJaTSXtgguzCDexmxkjjyXZdGqtRlKKjtTIBub/ABOJ5n896lWNZuHqS45YBeSLjTIwectKLJU07PnJ8oQ1tqS0DKARq5ogu46k/sKN21XZMhu3WCSRPcuf01r7YysazK5/efWT84WM5+YPB3+en6rYr4qmZblgn7U6cYAOizqWzHAjJ9a4zlgAX1k8fYQvN8f05+brb5fW+WfJ1+j4nPNye/QKFBthmY037JcAYHJXKTsrHtaQ5zw3LeYc10g24XWNtWnXnK7M8U5ADchdTJEGRTBO6N+iqYfEFrpcXiBJzE27XC17L2b+HyMn5ehYHb1fqxTf2sp7LqVV9M2M/AAQb8RaNAptodKYolpa8T2XVHNa9xabOEgNdB7j4rkmbEYQHS9riBOUjvi7bgc1Fi9kQ2BWGotUAGtrFgBmSNbJhvnWnh6pqZRROXIcwJJIANxA3nvXRYfDuyzmcQ4g/FEANuQABEkzHeuY2NI61ryAcpbmE5TYwW8Rz/RdXQrDIyJIDQJyugnfBI3EkKWflZb6ZG1sMQQ4H6tpPf1hE3vwNu8rnsdiSXt4Q71k/ILX6UgU/rJhriBF7ujQW4Cf+FzbahdLogRDR5ZifIDzXn+OfJ+5bfT3fLfg/wBNJP8Al/n/ALT1HjeLHVdThsO40mVLPc4MJmwIcNx13grlKjZauz6MNnC0rzZ+u6KjreGngu/bwc2y+EQwzwAeraTJntG48E1TCvIjqyI+9+i2svd5J3gclz+vP8N/br+WE4OpjMRl7TY5GRCnDsznPOphp4mAI9yn2s+KTj7HUG0eoVPZLooD4hEzJk5o1HmPGVqc/wDh9vGflyW13TXyzJ6z0zLewr5fU/wD/TPzWBWpg4hhtJcSea2cL8dU/eA8mtC3z6c+mjKShlJaZaDcDTBkNbP4fzVljQLCByFvQKTEdoyA0TezGt3aRFr8ldwm06rKeRsZuN/ZpC543qm7BuP/ALbiObTHmVg9IGMdTcwuyOBmwJuJ7Jjd+i6iph8U68R35GD/AFlY+N2K6SXOpydSXsefQnyV+prgThv+tSm3Zz3uQPCJkzGhWrhsbhmsaH0CXhoDiA0guESZNUSNd28K7iuiFNxLnYoAnUNpud62HqqWK6PtFhVe7hIDRHcCfdbRQx721KjepaKTYvJaBN7/ABu5IBhRf/1FCxI+MXgkSOR1HIo39Hj/ADeiYdHz/Mgr4R8vYC7NJFh2vQeyVV7Wuc2NHO0uNTpJV6jsKCDnIjuCvUdltGt+9BhsBzscxpcAZIcBFvG41XU0cUSNIQ06AGgUwYglbBF3QeEEn2hRPEXknlE+gN+5EAEnutPl36fNBibTqiQQQDukFp8iZ8wpNlY+pnHVlocAfiBMg2Oh56q/jmSLndpNvImFS2cQHm95gwBHpqVi8c27Y6c/L3zzeZfFNU62pUqwQ1xPaiYId2oF9FXo7Oe8upuIOWJmb5gY56Fa9ERiHj+am13i0lvzR4f+NW/+L+krUc09KmWgdqTwj5lT053oZTMcqLLaY3tae9od7q3WxZLWguLWsBy5TkDRvsLblSD4VQuNb+6H/dPP7g4fa7tZgjxLBiCesqFjBBol8Q8jWeAM2Jgm2qjb0ZruFmtDTcEuGnhNlZ2lcDx+Sx3tLuxcNHG4tyJsqNc7DpsH1uJptMaC59SD6KxsfFsZSADKrgC+HNAIMuJ0kQufxBjTgtnY7CKLByn/ADEn5qWaNN+06Y/t2/4J9gVH/wCb0d9V3+Km7z0QZihJKz9Iu0O0MXZvxGm9jnteGyHZHQYvMh0eYiVd+hmk3LUF7kjTdz7lQrMDhDrgaAk2nhwVyofqSSSYa74iXHeBcmSrZkHEMH17OQcfFa+CNnHi9/8AUR8ll4cfXjk33P6K/gj2Bzk+ZJTn0nXtdDuSSgc9JaZdG6rwBPcoXVe4LLdjncVGa5KNNKpW5zyCqPxH71VVzydU0oJ3VSo3PQFybMgOUpQJNPJAclOglJAbXIpUeZNKCXOhqyR4j3uhBRO0KCjtUdkui6HZgEN8CixfbGX7rj6WUeEECTp7fqgvVP4jHcQ5vz+SWHf9bU7qfs5NiPs8nD1smpAda/8ACz3cs/lb+F/Oia/gockwBrNhrPgno4Q1HFpJDBZ5bcudvptI/wBRGmgvJF1DOd1lp+rGv/UP8o+7xO/TipcRi2Ux2nBvAb45AXXUto4bDNBe1j6sdlgu1n4o9tPdcp0mwor5qkAP17IAAA0AA3D5k6qauKjtqUnkNh7vwgD+pzR5qntKtleQwkttcwJsJsCRrIsdyy8bsZ7aTn9hzZ7RYXODckAgkgDMS4GBO/ggwsdU0DdmHCO0T81UX9l1RUqhtRriy5IYHPcbWAy3AnUrp6u0adNzGChUl0BrewLaTDqmYAcSFxNCc4yzNojUncG8yYC7jZuHcwF1Q5qr4zu100aJ+yPUyd6lFgVav2aNFv43gnybTd7o6Tqky80csfCynefxE6f4USje7l6rOtYnqEHWPIfIKhtmvloujhHnH6qrisZFuPNZO09ozTLd8x/qM+yeaKGz3TVe7g1v/wCitLDjsN7h7LK2ULVncAf6FrM0HcFuOdGnVapVAMJKiyClmQApwjRyUgUiQhlEGe+EzTzlNCdqKWqdNmQ5kBZknFDHFPbvQOEQTBqdAYUmGYxxIfUFMEGHEEjNaAeA1vyVV7uChrOtEgHiSBHmQgsVtnmk8zUpvBFsj89udrBT/RMOKQd14LgLMdTMl3AX8JgrFwTcuad515D/AJKno125yLOI3aEb9SYIQT1QInTQ+qemfrXfgb7uUT6uaTETeNYSw7XVamRh1YJM/CJuY3m4ss32v4a9OrAAaHS4tbUeLGm12jGnc8yJO6eMLbY1rYa1oAaIAGghYuIxQaXUWWbTaHEXuZa4Enee1N98lXcRVJcb6KEWcQMxkhRtw4kDQE+Oqr9Yq1arrCy01OkjGfQqrGwB1bwANM0E+c6rgmYNxpsNNj3NAAcQ0loqRLwS0RabTyV/amLeW5L5b6fuFDsvbNfDz1VQsBjMIa7NGnxA3ub8101ha6OUw1z3PEEZcpIiBfNE+C3+ubuXLV9s18RUL6jsxgCwAAA0gBXcNVdoZWevaxusq80FQ8VSpTuVum0wphapYqhOhusTaOCdcjedOe+F1FWnxQ/Rg77UeMIa47DuNMOa4Zc2/wCzoBc7ls0aocD7LVxGAsQQC3zWHiME6ldsuZvG9vctSs4pY6c5jl7BOrDKjCJLhedSAdbSCktJi2HJSmanRooRBADwSnkgNKUKeECRNSgfuyWVAwlG1qINQOKB3HgqeKrPAtHeTz4b1aAUdekHCCgojGlovDucweW6FWrY4OBsZEW1Gtz8vFW37MG53ndRM2e5hkE8osVnyGwrT3i8GIH7uLc1rbM6HPxJLmkMbJ7brtngBr7D2VTC4KCXbzuFhfgFq4au9shhdB1GoPhoropba2BVwjW5qtN4cSIbnBDW/ESHAQNBYn4lifTCxxIJG67WuHGL7tLrf2lRrV3O7QlzQ0NMwGjcDJi5J8Ss/F9F8QRbI4yDZ8bo+0BwUoDCYovzuJBc7IJgjSRp4LfwAc+7jG+2h53us7o30er58ppmSLCWmTfeDuXTYjZL8OG9aMmaQLgyQL3BKlWIepHBJ9IcPRStqRoiLp1Mb1hph7ZqspAdiS6YvAEeGvJcxkqOs1jiJOgLh5heg66FCW8lqXEscfsnAVg4lzYBG/Xkt6jg1pSEDipbqqAaWnf4KwMQe/wune0FC0JtTwcYgcYRivazh6e6HqmnUe6jdhGcD5lXUyLYxh4eU/moK9ZsX9tFRq4Rs7/NRPw/An99yaYGpgaZJPVkzw0TomU3AQJhJT7GKoToZskDw811QTrJuSYNCJAUcCni6dnNPIm37PegYaIgnaBJ/wCU8x+/RA0oCJuiITEIEE5CYJIECicmhE1qgnwz3kgDtamHDMOZ7VvHctHD7PA1LgYmQBlGu8E/JZ1GkZiBqBqB7raGEgtblAFiSCSTynhPzUDYKjF+PpwWi2nZKlSUzxZRWt0awBa7rTwho7zc+hHisjp1XL6zGbmNmPvPP5Aea6jZ9PJSaN5E+a4nb1acVVM6OjlDQB8irfSM5tM6KR1LLqEGZSNrblhs4HFJtTkED380hWjgfBQE8qFykdW3qIu5IlMkELkziiClFmUBSB5qhqolRnvU5coHjuhBF9KcLBJSlrf5h6/MJJhrMDhwROP73pmhSTYCTbRdUNHH9U4kIS71SBlA8cUdhfUn0QFybOgljemcSgBTygKUkLSkSIQHKGFF1wO8IH4i+snfyUF2lTLiALnyWhhtmuM5hl4aXKo4R8ERebWkTP6la1YPADfGBIIN7D9BxU0PT2cQMznARJNjEDnbgr+CE6iJi3DgFS6wvhjhcQSSIPIR37+AWtQZZBOITYZueoAYDRcydwSq0zFteHz7lVqOyscRMmwJ1vYx7KK6vE7TpMEmo2BpBnTTRcPiJqFzjAJOn7/d1Fiqksi2omZ05c7aqBjnNAFvAyUtIRsgLknv4oZ5LDR7pNKMHvQnvCIkJHBA7uTOCTXIgDKRaVIhKGgDExCctKjcqmpG81HVlCHJii6iJ5JIs37lJFU26+ScixSSXSsE5F+aSSRUY1TtTJKg9ySSSBD9+aq4w69wSSQRuaLfvchpjteaSSzRptVyjuO+XX32ywmSQamyTJJNyXGSbk2C2HfCnSQHTPZHPrJ52b+Z81UxxnJN9Nfwp0kGDUPbHefYq5XNvFJJc+vbUBRcSDN7/JExonTcPmkkubrz6IDtHuHuUH2j4eyZJa5ZoCov1+aSS0xUnFA5JJGQVj8lE4+w+aZJAwHunCSSB4TJJI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755576" y="3429000"/>
            <a:ext cx="7920880" cy="2534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Ao aplicarmos o </a:t>
            </a:r>
            <a:r>
              <a:rPr lang="pt-BR" b="1" dirty="0"/>
              <a:t>conceito de </a:t>
            </a:r>
            <a:r>
              <a:rPr lang="pt-BR" b="1" i="1" dirty="0"/>
              <a:t>gestão</a:t>
            </a:r>
            <a:r>
              <a:rPr lang="pt-BR" b="1" dirty="0"/>
              <a:t> no âmbito da Administração Pública</a:t>
            </a:r>
            <a:r>
              <a:rPr lang="pt-BR" dirty="0"/>
              <a:t>, encontramos sua gênese na própria Constituição Federal da República, que, no </a:t>
            </a:r>
            <a:r>
              <a:rPr lang="pt-BR" i="1" dirty="0"/>
              <a:t>caput</a:t>
            </a:r>
            <a:r>
              <a:rPr lang="pt-BR" dirty="0"/>
              <a:t> do art. 37 elenca os </a:t>
            </a:r>
            <a:r>
              <a:rPr lang="pt-BR" b="1" dirty="0">
                <a:solidFill>
                  <a:srgbClr val="FF0000"/>
                </a:solidFill>
              </a:rPr>
              <a:t>princípios que deverão informar a </a:t>
            </a:r>
            <a:r>
              <a:rPr lang="pt-BR" b="1" i="1" dirty="0">
                <a:solidFill>
                  <a:srgbClr val="FF0000"/>
                </a:solidFill>
              </a:rPr>
              <a:t>gestão dos interesses públicos</a:t>
            </a:r>
            <a:r>
              <a:rPr lang="pt-BR" dirty="0"/>
              <a:t>, mais especificamente, a gestão da atividade pública desenvolvida em sede dos poderes constituídos, dentre eles, o Poder Executivo</a:t>
            </a:r>
            <a:endParaRPr lang="pt-B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916832"/>
            <a:ext cx="8397905" cy="864096"/>
          </a:xfrm>
          <a:solidFill>
            <a:schemeClr val="bg1">
              <a:lumMod val="75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pPr marL="109537" indent="0" algn="just">
              <a:buNone/>
            </a:pPr>
            <a:r>
              <a:rPr lang="pt-BR" sz="2000" b="1" i="1" dirty="0"/>
              <a:t>as formas de participação do usuário na administração pública</a:t>
            </a:r>
            <a:r>
              <a:rPr lang="pt-BR" sz="2000" i="1" dirty="0"/>
              <a:t> </a:t>
            </a:r>
            <a:endParaRPr lang="pt-BR" sz="2000" b="1" dirty="0" smtClean="0"/>
          </a:p>
        </p:txBody>
      </p:sp>
      <p:cxnSp>
        <p:nvCxnSpPr>
          <p:cNvPr id="5" name="Conector reto 4"/>
          <p:cNvCxnSpPr/>
          <p:nvPr/>
        </p:nvCxnSpPr>
        <p:spPr>
          <a:xfrm flipV="1">
            <a:off x="285720" y="1628800"/>
            <a:ext cx="857256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285720" y="476671"/>
            <a:ext cx="8858280" cy="1186307"/>
          </a:xfrm>
        </p:spPr>
        <p:txBody>
          <a:bodyPr/>
          <a:lstStyle/>
          <a:p>
            <a:pPr eaLnBrk="1" hangingPunct="1"/>
            <a:r>
              <a:rPr lang="pt-BR" sz="2800" b="1" dirty="0"/>
              <a:t>O AGENTE POLÍTICO COMO GESTOR PÚBLICO </a:t>
            </a: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400" b="1" dirty="0" smtClean="0"/>
              <a:t>Deveres </a:t>
            </a:r>
            <a:r>
              <a:rPr lang="pt-BR" sz="2400" b="1" dirty="0"/>
              <a:t>e responsabilidades no exercício da </a:t>
            </a:r>
            <a:r>
              <a:rPr lang="pt-BR" sz="2400" b="1" dirty="0" smtClean="0"/>
              <a:t>função</a:t>
            </a:r>
            <a:endParaRPr lang="pt-BR" altLang="pt-BR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utoShape 2" descr="data:image/jpeg;base64,/9j/4AAQSkZJRgABAQAAAQABAAD/2wCEAAkGBxQTEhUUExQWFBUXGBQXFxcXGBgUFxQVFxcXHBcYFxgYHCggHBolHBcXITEhJSkrLi4uFx8zODMsNygtLisBCgoKDg0OGBAQGiwcHBwsLCwsLCwsLCwtLCwsLCwsLCwsLCwsLCwsLCwsLCwsNywsLCwsLCwsLCw0LCwrLSwrLP/AABEIAMIBAwMBIgACEQEDEQH/xAAcAAABBQEBAQAAAAAAAAAAAAACAAEDBAUGBwj/xABFEAABAwIDBAgCCAMHAgcAAAABAAIRAyEEEjEFQVFhBhMicYGRobEywRQjQmJy0eHwM1KyU3OCkqLS8WOjBxUkQ4OTwv/EABkBAQEBAQEBAAAAAAAAAAAAAAABAgMEBf/EACYRAQEBAQACAgEEAQUAAAAAAAABEQIhMQMSQQQTUWGhFCIygZH/2gAMAwEAAhEDEQA/AO8DESkTQmso5SlEU0IYcgFZ21nva0ZDBL2tmAdZ1nctBZ22hIp/3rPmrothhi//ACkpnOTZgrKI8yYuTvQLSUkkk6GBcUKMhNCrOBzIXHf58/3+9URCq1saxsguaHD7JIBPCJhNFprp0TyqJx9MG1Rhng5p0jnr+Skw+PY9xaxwcQJMXDbix4G8xyKaLUp5Qp1UIlKU4CdRQowf3omSQwWZIO/dwhTFwmJvuG8+CmCTOkah/Y/JAEgOSAw8/sqjtvbDMNQfVfo0CBxcYDRbdJCs1qgY0uccrWgkk6ADUleJ9Mek7sXVMEtpAANbpIsSXcTmlY6uN886y9ubVfiaz6zzd5mNzey0WG6zQs16Z5QLDdOkhSVxH1KQkrHVoTRTExCmKkNIpdWgihZ22tKX9432K1siytut/hf3g9iqq+4IHMU5YhypqYh6pCaRVlMVfsYqlqZW7Kpg3FzA52WTOk6TbxV+yYSSlypiArqI1mbQxjAHNMyTl0MAmIBO6b8rdy0yFQ2vhwWZtHAtuN9xrvSmLIaTeSBu593AIKWGDXFwEF1z4AfIeiP6U0vLLSLQPwh2n4XAqVzkiGAT5Us6QqcldTwcBPlSFVNnTyp4T5UMpSgchUhTH0gmL9XfnePYAeCuqq0fXO/APcKCyCizJoXB/wDiJ0p6oHDUT2yPrHD7IP2Qdzjv5KW4sm1i9P8Apl104eifqh8Tv7QwdPu3iOS8/e9E8qIrn7rp/RkxKchEBCtQOVJLrEyeR9J4LpG11njIeIOZvjaQipdKsM6q6n1nabrLXAd4JFxz0XH0a4IkGRa7SCD4pVcrrOAPfu7p0PMLh+51PcdfpzfVekUcU14lrmuHFpB9lIHBeYMa9l2HNwDiQ4fheL+c96t0OlTqZAdVyE/YrxeODj8Q5tdC3PliX469FsVjdIB2qH95+Sz8N0qMAuYCD9pjte4Gx/zJtobXp1TSLZGV0uzCIFtSJG7itzqX0xebHTOahRF5S6wqshICXVcFICOCMEKqrGkVU2e36pn4R6rUquGU33FVNl0x1NL8DP6QgHIheAIm02HM8AtAUws/HV6YewF7ZDiXDUtGR0SBfeECNNZnSHDF9EsaYLyG/wCay2GEG7XA9xnz4KhtSqGmlmIAzgkmwAaN53ahNMZ2zsA6m9znwGBoAm7paLvLpJgjiZsp64qEiHBrSTYtMxlOpkRcTGunctJjS6CRDRdoNieDnD2G7U3s2ntHCF76fae1oLiQ0huaBa8Tv4hVLFB2EcajHZ3QCZALgDYxYuPyWgQpRSy6E8pOaT43TAuJu2BxMX5CCSrKzYiSUpaeCGeR9PzWtZwKUJE8vZC95BbbWZ8BNrq6I6Le0/vb7fqhp/xX8g31H6I6BMv/ABewCiw5+sqH8A8gVlVp7TBgwYMHWDFjC8p6U9D303AUvpOJqv7bnCmOrgkg5nSTnkTHAr0ja7C6mQHuZJAJbEkakAkGLAq1h2w0CSbC7hB03giQe+6WaS48Ix/RjFUWCpXp9S0kNBe5t3EExDSTo0nTcsqpSAHxhx4AOjzcB7L3Dp3supicIadJodUD6bmiQ2YJDruIHwudv3LzXaPQXFUaTqtTqg1sSA8udcgCIbl1I3rFmNyuUUnWt/s2k8SXmfAEBX9kbKbWqhlSs3DtIJ6x7SWkgiGi4uZ47lNjMBQa5zWl5yve0ukPNTK5zeyzI0MByzdziJFiisn6T92n/wDW35hJaraEC2GaR951Uu8S17R5NCZB6DspgDWt0gHu+Iq05gVTDs3ibj5q0KULE9FR9VwMKSpgyReHCxhwDhPcUqY3Kwa2ghPHtfLPrYV5dnD3NMAW0gSbtNjqVLRrH7cE8QI9JKkxFWVGCIWbJurNxZwPSKrRsGktH2T2vLh4Lo8TtfE9k06NNzCATLzmkiYAIAHmVy8t3rrcMAWN/C32C1xz49p31/QaXSQD+LSqUz3SB5wfKVLi+ktBjA/NmlzW5QCHS6Y7JE7vOOKN4v4KGtgKZ1YJ4jsn0hayxNlaFbFtNE1BMOba15cLe9+EHgqrMXloshwa4Cm24mTl0bfWxO/Q2WNV2NTo06jqZewAPcWg2Ji4jmirYqrQpHrCx9OWgWOdsmxkN5XJnvS1Z5Xatdzvic48pgeQgKCoQIi2vsocJjmVIykX00v3bj4KWqbjx+Sx+FBkuDcETcEj2UFetUNWnq9oc6S4zlho5zflvAV401XAue8+kLnzsW40RtoCc7coaCS4GQAJm1uHNPhtrUazmmlVZUAD/hIJBOWARqDAOvArJbcP4wfO6yeh+xXMJGZ9MioxwLIEtZTNjIILXZjK6c9W5GbMdyQY1g8otyEhVqebsnO7QEghpm3JtvBS1Hdk9zvSVC8GW/FpeMkCBvkTN93BdGamFSeI3X/eiYqOk+bSSddI10RwVrUJVye2Ad2aOVm/7lLVJAJkWVOhWDqphwPxe1P/AGnyUvUWc2zZFjCn4vxu+ShwRmpV/EB5ZlJggYJnVzvf9FFs03qH75/fqrrKfE6sH3p8A0ypoUD5NRtjAa4zukkCPT1VhNMCQsDpy2cFVHE0x/3GroHFYPSjEMdh3hrmkh1MEBwJBDgYMchKlvgk8vJdtYfKWN5epKsbPpSKZNy5xJPE5XGUPSI/WD8I9yr2zqdqI+64+jR81jlur4ppKVJaTWphdPAKwXKLCU7DuVioxc41UbTv4JVH3RHTvT1WiPZRVXikU8WScbfqooqUkXsV3NLDgC915djsdUBJY2r1doMBrTzu2b943K03phif5XHxEegn1XXnmufVej9XJUopheZN6Y197XeDjKLGdNnU3NDjV7QDhDgAJtBLgdCDpxWkjvNuQKNQGb03nQxYtEEjQ9oQN8HgVV2sR1bdD2xqJ0B9Z3qPEbWbXwVVzRlcAGvbva4lvmCLg7+8EB9uPhrQP5p9P1UVyWIpAvqFksc0tHYJAf8AVsfJbcE9uNNyuYLGVGs7RdUg2JiR4ADkoaA7VQnfUHhFGl+StObrzXDrd8O3OZ5SYfa7y9zAMxbMwYiDGjhHkd25WKuPLKb6jszQ0FxkAmNTGUlYeCxLWVKpOpcY/wAzll9LdqZ2ADQX367wfD1Cc9S+N8tdfF1JO7P9v8t7Z3SNlSchBj4hoRMxIN9xWuNrNpMdUENIIaGvJAzuYC0ExIEOBXmXR2uW1mVHPcymPigTmadREGRYLtq2MoVKRAcak1LhzYsaZawEOEZhFo/lWPh+Hr47bbbP7a/UfJx3Jkyz+HR4fblOrnpAkVGiCIiTDjIIns23xqtbEvmeGV/ivMcVj3YTE1CyiTmIdLi5jTnaHdkCxF5vN5Wrsfpm6s8U3US0kVO2HhwOVjnkOGQROXWbcF6p5mvLK7HDVTa4i/8ANGpmx4REq1m7lxNPabpqF4L2ue5tJodBdTe7tZs8gFt4iLAq4/Hn6U13WViwmwbAojs1IB/ymTGrmc1NaxpdIasUnwcvZuREhocCSOOnlJ3LlKFSqKjXtIytLXA6Zov5WjTetXbm1zcMDXCC0yJkmdPbxXJtw7KFOGEg6zmdHgCYgTp6715/l+O93eb5j1/p/n5+Pm89TxXpGz8dTyNl7QbkguaCDmO4mVDgceymxxe4A5iY1cbDQC+s7l5phNrHMM5YQXSfiOu+9l0W0gC6+4X8zy71067vHO1wnHPXWR0GM6TBozNBJ0h2ZtrHNABMd8eCxsT08LRlLQH7yGPd5D4R4uWeXgC2/UaKOpUdET4fsrhf1H9On7B9tbXrjL1jKpzTA7OgibAgN1GrSq2zaznk5qRYAJBLsxJnQNAAb4BSVWEsJntCwO4E6aI9nva4uymobAEVGlhBvNieS3Ots8MXmyXz6cz0mHbPcPafmtrDM7TOVM+pb/tWH0iM1XfiA+S38P8AxDyYweZeu/Ppw6WSEk6S0jSwjrCOCmJkrMwlaAJIJ3hTvxY1tod6466rBPdqpTpuWd9OBOhd+EF3soMdtGowZhTOUD4jYA6C28TCitQuA1IHesKpj6j2/wALLB0LhBvaTw8OCz8bjqzW53OabSRBB/qPsqNLpLBu23fPyXTnli1tVcXiKlntETMNI/IKv1NWT2IH4h+SqHpSTYM9f0XRjBPNLrOuZOQPLchOXkXFwnUDRb1n66yadMg/C7/SZ/1LP2izriAGOe2nmuHAG7nS0mItA0VyttgCZMkbgIM8Bu9VkVsa+rLm9hsSRMQbA5jvv8rK7pmOn2e9zRBeLtyPAM52A5mgxaQQ0zNu1xK6rHbR61rC1pm8gXjTevJaTSXtgguzCDexmxkjjyXZdGqtRlKKjtTIBub/ABOJ5n896lWNZuHqS45YBeSLjTIwectKLJU07PnJ8oQ1tqS0DKARq5ogu46k/sKN21XZMhu3WCSRPcuf01r7YysazK5/efWT84WM5+YPB3+en6rYr4qmZblgn7U6cYAOizqWzHAjJ9a4zlgAX1k8fYQvN8f05+brb5fW+WfJ1+j4nPNye/QKFBthmY037JcAYHJXKTsrHtaQ5zw3LeYc10g24XWNtWnXnK7M8U5ADchdTJEGRTBO6N+iqYfEFrpcXiBJzE27XC17L2b+HyMn5ehYHb1fqxTf2sp7LqVV9M2M/AAQb8RaNAptodKYolpa8T2XVHNa9xabOEgNdB7j4rkmbEYQHS9riBOUjvi7bgc1Fi9kQ2BWGotUAGtrFgBmSNbJhvnWnh6pqZRROXIcwJJIANxA3nvXRYfDuyzmcQ4g/FEANuQABEkzHeuY2NI61ryAcpbmE5TYwW8Rz/RdXQrDIyJIDQJyugnfBI3EkKWflZb6ZG1sMQQ4H6tpPf1hE3vwNu8rnsdiSXt4Q71k/ILX6UgU/rJhriBF7ujQW4Cf+FzbahdLogRDR5ZifIDzXn+OfJ+5bfT3fLfg/wBNJP8Al/n/ALT1HjeLHVdThsO40mVLPc4MJmwIcNx13grlKjZauz6MNnC0rzZ+u6KjreGngu/bwc2y+EQwzwAeraTJntG48E1TCvIjqyI+9+i2svd5J3gclz+vP8N/br+WE4OpjMRl7TY5GRCnDsznPOphp4mAI9yn2s+KTj7HUG0eoVPZLooD4hEzJk5o1HmPGVqc/wDh9vGflyW13TXyzJ6z0zLewr5fU/wD/TPzWBWpg4hhtJcSea2cL8dU/eA8mtC3z6c+mjKShlJaZaDcDTBkNbP4fzVljQLCByFvQKTEdoyA0TezGt3aRFr8ldwm06rKeRsZuN/ZpC543qm7BuP/ALbiObTHmVg9IGMdTcwuyOBmwJuJ7Jjd+i6iph8U68R35GD/AFlY+N2K6SXOpydSXsefQnyV+prgThv+tSm3Zz3uQPCJkzGhWrhsbhmsaH0CXhoDiA0guESZNUSNd28K7iuiFNxLnYoAnUNpud62HqqWK6PtFhVe7hIDRHcCfdbRQx721KjepaKTYvJaBN7/ABu5IBhRf/1FCxI+MXgkSOR1HIo39Hj/ADeiYdHz/Mgr4R8vYC7NJFh2vQeyVV7Wuc2NHO0uNTpJV6jsKCDnIjuCvUdltGt+9BhsBzscxpcAZIcBFvG41XU0cUSNIQ06AGgUwYglbBF3QeEEn2hRPEXknlE+gN+5EAEnutPl36fNBibTqiQQQDukFp8iZ8wpNlY+pnHVlocAfiBMg2Oh56q/jmSLndpNvImFS2cQHm95gwBHpqVi8c27Y6c/L3zzeZfFNU62pUqwQ1xPaiYId2oF9FXo7Oe8upuIOWJmb5gY56Fa9ERiHj+am13i0lvzR4f+NW/+L+krUc09KmWgdqTwj5lT053oZTMcqLLaY3tae9od7q3WxZLWguLWsBy5TkDRvsLblSD4VQuNb+6H/dPP7g4fa7tZgjxLBiCesqFjBBol8Q8jWeAM2Jgm2qjb0ZruFmtDTcEuGnhNlZ2lcDx+Sx3tLuxcNHG4tyJsqNc7DpsH1uJptMaC59SD6KxsfFsZSADKrgC+HNAIMuJ0kQufxBjTgtnY7CKLByn/ADEn5qWaNN+06Y/t2/4J9gVH/wCb0d9V3+Km7z0QZihJKz9Iu0O0MXZvxGm9jnteGyHZHQYvMh0eYiVd+hmk3LUF7kjTdz7lQrMDhDrgaAk2nhwVyofqSSSYa74iXHeBcmSrZkHEMH17OQcfFa+CNnHi9/8AUR8ll4cfXjk33P6K/gj2Bzk+ZJTn0nXtdDuSSgc9JaZdG6rwBPcoXVe4LLdjncVGa5KNNKpW5zyCqPxH71VVzydU0oJ3VSo3PQFybMgOUpQJNPJAclOglJAbXIpUeZNKCXOhqyR4j3uhBRO0KCjtUdkui6HZgEN8CixfbGX7rj6WUeEECTp7fqgvVP4jHcQ5vz+SWHf9bU7qfs5NiPs8nD1smpAda/8ACz3cs/lb+F/Oia/gockwBrNhrPgno4Q1HFpJDBZ5bcudvptI/wBRGmgvJF1DOd1lp+rGv/UP8o+7xO/TipcRi2Ux2nBvAb45AXXUto4bDNBe1j6sdlgu1n4o9tPdcp0mwor5qkAP17IAAA0AA3D5k6qauKjtqUnkNh7vwgD+pzR5qntKtleQwkttcwJsJsCRrIsdyy8bsZ7aTn9hzZ7RYXODckAgkgDMS4GBO/ggwsdU0DdmHCO0T81UX9l1RUqhtRriy5IYHPcbWAy3AnUrp6u0adNzGChUl0BrewLaTDqmYAcSFxNCc4yzNojUncG8yYC7jZuHcwF1Q5qr4zu100aJ+yPUyd6lFgVav2aNFv43gnybTd7o6Tqky80csfCynefxE6f4USje7l6rOtYnqEHWPIfIKhtmvloujhHnH6qrisZFuPNZO09ozTLd8x/qM+yeaKGz3TVe7g1v/wCitLDjsN7h7LK2ULVncAf6FrM0HcFuOdGnVapVAMJKiyClmQApwjRyUgUiQhlEGe+EzTzlNCdqKWqdNmQ5kBZknFDHFPbvQOEQTBqdAYUmGYxxIfUFMEGHEEjNaAeA1vyVV7uChrOtEgHiSBHmQgsVtnmk8zUpvBFsj89udrBT/RMOKQd14LgLMdTMl3AX8JgrFwTcuad515D/AJKno125yLOI3aEb9SYIQT1QInTQ+qemfrXfgb7uUT6uaTETeNYSw7XVamRh1YJM/CJuY3m4ss32v4a9OrAAaHS4tbUeLGm12jGnc8yJO6eMLbY1rYa1oAaIAGghYuIxQaXUWWbTaHEXuZa4Enee1N98lXcRVJcb6KEWcQMxkhRtw4kDQE+Oqr9Yq1arrCy01OkjGfQqrGwB1bwANM0E+c6rgmYNxpsNNj3NAAcQ0loqRLwS0RabTyV/amLeW5L5b6fuFDsvbNfDz1VQsBjMIa7NGnxA3ub8101ha6OUw1z3PEEZcpIiBfNE+C3+ubuXLV9s18RUL6jsxgCwAAA0gBXcNVdoZWevaxusq80FQ8VSpTuVum0wphapYqhOhusTaOCdcjedOe+F1FWnxQ/Rg77UeMIa47DuNMOa4Zc2/wCzoBc7ls0aocD7LVxGAsQQC3zWHiME6ldsuZvG9vctSs4pY6c5jl7BOrDKjCJLhedSAdbSCktJi2HJSmanRooRBADwSnkgNKUKeECRNSgfuyWVAwlG1qINQOKB3HgqeKrPAtHeTz4b1aAUdekHCCgojGlovDucweW6FWrY4OBsZEW1Gtz8vFW37MG53ndRM2e5hkE8osVnyGwrT3i8GIH7uLc1rbM6HPxJLmkMbJ7brtngBr7D2VTC4KCXbzuFhfgFq4au9shhdB1GoPhoropba2BVwjW5qtN4cSIbnBDW/ESHAQNBYn4lifTCxxIJG67WuHGL7tLrf2lRrV3O7QlzQ0NMwGjcDJi5J8Ss/F9F8QRbI4yDZ8bo+0BwUoDCYovzuJBc7IJgjSRp4LfwAc+7jG+2h53us7o30er58ppmSLCWmTfeDuXTYjZL8OG9aMmaQLgyQL3BKlWIepHBJ9IcPRStqRoiLp1Mb1hph7ZqspAdiS6YvAEeGvJcxkqOs1jiJOgLh5heg66FCW8lqXEscfsnAVg4lzYBG/Xkt6jg1pSEDipbqqAaWnf4KwMQe/wune0FC0JtTwcYgcYRivazh6e6HqmnUe6jdhGcD5lXUyLYxh4eU/moK9ZsX9tFRq4Rs7/NRPw/An99yaYGpgaZJPVkzw0TomU3AQJhJT7GKoToZskDw811QTrJuSYNCJAUcCni6dnNPIm37PegYaIgnaBJ/wCU8x+/RA0oCJuiITEIEE5CYJIECicmhE1qgnwz3kgDtamHDMOZ7VvHctHD7PA1LgYmQBlGu8E/JZ1GkZiBqBqB7raGEgtblAFiSCSTynhPzUDYKjF+PpwWi2nZKlSUzxZRWt0awBa7rTwho7zc+hHisjp1XL6zGbmNmPvPP5Aea6jZ9PJSaN5E+a4nb1acVVM6OjlDQB8irfSM5tM6KR1LLqEGZSNrblhs4HFJtTkED380hWjgfBQE8qFykdW3qIu5IlMkELkziiClFmUBSB5qhqolRnvU5coHjuhBF9KcLBJSlrf5h6/MJJhrMDhwROP73pmhSTYCTbRdUNHH9U4kIS71SBlA8cUdhfUn0QFybOgljemcSgBTygKUkLSkSIQHKGFF1wO8IH4i+snfyUF2lTLiALnyWhhtmuM5hl4aXKo4R8ERebWkTP6la1YPADfGBIIN7D9BxU0PT2cQMznARJNjEDnbgr+CE6iJi3DgFS6wvhjhcQSSIPIR37+AWtQZZBOITYZueoAYDRcydwSq0zFteHz7lVqOyscRMmwJ1vYx7KK6vE7TpMEmo2BpBnTTRcPiJqFzjAJOn7/d1Fiqksi2omZ05c7aqBjnNAFvAyUtIRsgLknv4oZ5LDR7pNKMHvQnvCIkJHBA7uTOCTXIgDKRaVIhKGgDExCctKjcqmpG81HVlCHJii6iJ5JIs37lJFU26+ScixSSXSsE5F+aSSRUY1TtTJKg9ySSSBD9+aq4w69wSSQRuaLfvchpjteaSSzRptVyjuO+XX32ywmSQamyTJJNyXGSbk2C2HfCnSQHTPZHPrJ52b+Z81UxxnJN9Nfwp0kGDUPbHefYq5XNvFJJc+vbUBRcSDN7/JExonTcPmkkubrz6IDtHuHuUH2j4eyZJa5ZoCov1+aSS0xUnFA5JJGQVj8lE4+w+aZJAwHunCSSB4TJJI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323527" y="3175516"/>
            <a:ext cx="8397905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300" dirty="0"/>
              <a:t>I - </a:t>
            </a:r>
            <a:r>
              <a:rPr lang="pt-BR" sz="2300" b="1" dirty="0">
                <a:solidFill>
                  <a:srgbClr val="FF0000"/>
                </a:solidFill>
              </a:rPr>
              <a:t>as reclamações relativas à prestação dos serviços públicos </a:t>
            </a:r>
            <a:r>
              <a:rPr lang="pt-BR" sz="2300" dirty="0"/>
              <a:t>em </a:t>
            </a:r>
            <a:r>
              <a:rPr lang="pt-BR" sz="2300" dirty="0" smtClean="0"/>
              <a:t>geral;</a:t>
            </a:r>
          </a:p>
          <a:p>
            <a:pPr algn="just"/>
            <a:endParaRPr lang="pt-BR" sz="2300" dirty="0"/>
          </a:p>
          <a:p>
            <a:pPr algn="just"/>
            <a:r>
              <a:rPr lang="pt-BR" sz="2300" dirty="0"/>
              <a:t>II - </a:t>
            </a:r>
            <a:r>
              <a:rPr lang="pt-BR" sz="2300" b="1" dirty="0">
                <a:solidFill>
                  <a:srgbClr val="FF0000"/>
                </a:solidFill>
              </a:rPr>
              <a:t>o acesso dos usuários a registros administrativos </a:t>
            </a:r>
            <a:r>
              <a:rPr lang="pt-BR" sz="2300" dirty="0"/>
              <a:t>e a informações sobre atos de </a:t>
            </a:r>
            <a:r>
              <a:rPr lang="pt-BR" sz="2300" dirty="0" smtClean="0"/>
              <a:t>governo;</a:t>
            </a:r>
          </a:p>
          <a:p>
            <a:pPr algn="just"/>
            <a:endParaRPr lang="pt-BR" sz="2300" dirty="0"/>
          </a:p>
          <a:p>
            <a:pPr algn="just"/>
            <a:r>
              <a:rPr lang="pt-BR" sz="2300" dirty="0"/>
              <a:t>III - a disciplina </a:t>
            </a:r>
            <a:r>
              <a:rPr lang="pt-BR" sz="2300" b="1" dirty="0">
                <a:solidFill>
                  <a:srgbClr val="FF0000"/>
                </a:solidFill>
              </a:rPr>
              <a:t>da representação contra o exercício negligente ou abusivo de cargo, emprego ou função na administração pública</a:t>
            </a:r>
            <a:r>
              <a:rPr lang="pt-BR" sz="2300" b="1" dirty="0" smtClean="0">
                <a:solidFill>
                  <a:srgbClr val="FF0000"/>
                </a:solidFill>
              </a:rPr>
              <a:t>.</a:t>
            </a:r>
            <a:endParaRPr lang="pt-BR" sz="23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49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/>
          <p:cNvCxnSpPr/>
          <p:nvPr/>
        </p:nvCxnSpPr>
        <p:spPr>
          <a:xfrm flipV="1">
            <a:off x="285720" y="1628800"/>
            <a:ext cx="857256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Meio-quadro 9"/>
          <p:cNvSpPr/>
          <p:nvPr/>
        </p:nvSpPr>
        <p:spPr>
          <a:xfrm>
            <a:off x="251520" y="2071678"/>
            <a:ext cx="357190" cy="4000528"/>
          </a:xfrm>
          <a:prstGeom prst="halfFrame">
            <a:avLst>
              <a:gd name="adj1" fmla="val 20034"/>
              <a:gd name="adj2" fmla="val 300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1" name="Seta para a direita listrada 10"/>
          <p:cNvSpPr/>
          <p:nvPr/>
        </p:nvSpPr>
        <p:spPr>
          <a:xfrm>
            <a:off x="539552" y="2420888"/>
            <a:ext cx="357190" cy="14287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2769" name="Picture 1" descr="C:\Users\User\Desktop\Índic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5" y="4365104"/>
            <a:ext cx="2239697" cy="15841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Retângulo 2"/>
          <p:cNvSpPr/>
          <p:nvPr/>
        </p:nvSpPr>
        <p:spPr>
          <a:xfrm>
            <a:off x="899592" y="2231866"/>
            <a:ext cx="817525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Princípios Constitucionais da Administração Pública</a:t>
            </a:r>
            <a:endParaRPr lang="pt-BR" sz="2500" dirty="0"/>
          </a:p>
        </p:txBody>
      </p:sp>
      <p:sp>
        <p:nvSpPr>
          <p:cNvPr id="18" name="Retângulo 17"/>
          <p:cNvSpPr/>
          <p:nvPr/>
        </p:nvSpPr>
        <p:spPr>
          <a:xfrm>
            <a:off x="1205268" y="3062570"/>
            <a:ext cx="711114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b="1" dirty="0" smtClean="0">
                <a:solidFill>
                  <a:srgbClr val="FF0000"/>
                </a:solidFill>
              </a:rPr>
              <a:t>Legalidade</a:t>
            </a:r>
          </a:p>
          <a:p>
            <a:pPr algn="just"/>
            <a:endParaRPr lang="pt-BR" sz="2200" b="1" dirty="0" smtClean="0">
              <a:solidFill>
                <a:srgbClr val="FF0000"/>
              </a:solidFill>
            </a:endParaRPr>
          </a:p>
          <a:p>
            <a:pPr algn="just"/>
            <a:r>
              <a:rPr lang="pt-BR" sz="2200" b="1" dirty="0" smtClean="0">
                <a:solidFill>
                  <a:srgbClr val="FF0000"/>
                </a:solidFill>
              </a:rPr>
              <a:t>Impessoalidade</a:t>
            </a:r>
            <a:endParaRPr lang="pt-BR" sz="2200" b="1" dirty="0" smtClean="0">
              <a:solidFill>
                <a:srgbClr val="FF0000"/>
              </a:solidFill>
            </a:endParaRPr>
          </a:p>
          <a:p>
            <a:pPr algn="just"/>
            <a:endParaRPr lang="pt-BR" sz="2200" b="1" dirty="0" smtClean="0">
              <a:solidFill>
                <a:srgbClr val="FF0000"/>
              </a:solidFill>
            </a:endParaRPr>
          </a:p>
          <a:p>
            <a:pPr algn="just"/>
            <a:r>
              <a:rPr lang="pt-BR" sz="2200" b="1" dirty="0" smtClean="0">
                <a:solidFill>
                  <a:srgbClr val="FF0000"/>
                </a:solidFill>
              </a:rPr>
              <a:t>Moralidade</a:t>
            </a:r>
            <a:endParaRPr lang="pt-BR" sz="2200" b="1" dirty="0" smtClean="0">
              <a:solidFill>
                <a:srgbClr val="FF0000"/>
              </a:solidFill>
            </a:endParaRPr>
          </a:p>
          <a:p>
            <a:pPr algn="just"/>
            <a:endParaRPr lang="pt-BR" sz="2200" b="1" dirty="0" smtClean="0">
              <a:solidFill>
                <a:srgbClr val="FF0000"/>
              </a:solidFill>
            </a:endParaRPr>
          </a:p>
          <a:p>
            <a:pPr algn="just"/>
            <a:r>
              <a:rPr lang="pt-BR" sz="2200" b="1" dirty="0" smtClean="0">
                <a:solidFill>
                  <a:srgbClr val="FF0000"/>
                </a:solidFill>
              </a:rPr>
              <a:t>Publicidade</a:t>
            </a:r>
            <a:endParaRPr lang="pt-BR" sz="2200" b="1" dirty="0" smtClean="0">
              <a:solidFill>
                <a:srgbClr val="FF0000"/>
              </a:solidFill>
            </a:endParaRPr>
          </a:p>
          <a:p>
            <a:pPr algn="just"/>
            <a:endParaRPr lang="pt-BR" sz="2200" b="1" dirty="0" smtClean="0">
              <a:solidFill>
                <a:srgbClr val="FF0000"/>
              </a:solidFill>
            </a:endParaRPr>
          </a:p>
          <a:p>
            <a:pPr algn="just"/>
            <a:r>
              <a:rPr lang="pt-BR" sz="2200" b="1" dirty="0" smtClean="0">
                <a:solidFill>
                  <a:srgbClr val="FF0000"/>
                </a:solidFill>
              </a:rPr>
              <a:t>Eficiência</a:t>
            </a:r>
            <a:endParaRPr lang="pt-BR" sz="2200" b="1" dirty="0">
              <a:solidFill>
                <a:srgbClr val="FF0000"/>
              </a:solidFill>
            </a:endParaRPr>
          </a:p>
        </p:txBody>
      </p:sp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285720" y="476671"/>
            <a:ext cx="8858280" cy="1186307"/>
          </a:xfrm>
        </p:spPr>
        <p:txBody>
          <a:bodyPr/>
          <a:lstStyle/>
          <a:p>
            <a:pPr eaLnBrk="1" hangingPunct="1"/>
            <a:r>
              <a:rPr lang="pt-BR" sz="3200" b="1" dirty="0"/>
              <a:t>O AGENTE POLÍTICO COMO GESTOR PÚBLICO </a:t>
            </a:r>
            <a:br>
              <a:rPr lang="pt-BR" sz="3200" b="1" dirty="0"/>
            </a:br>
            <a:r>
              <a:rPr lang="pt-BR" sz="2800" b="1" dirty="0"/>
              <a:t>Deveres e responsabilidades no exercício da função</a:t>
            </a:r>
            <a:endParaRPr lang="pt-BR" altLang="pt-BR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483768" y="2087850"/>
            <a:ext cx="38665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0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Princípio da Legalidade</a:t>
            </a:r>
            <a:endParaRPr lang="pt-BR" sz="3000" dirty="0"/>
          </a:p>
        </p:txBody>
      </p:sp>
      <p:sp>
        <p:nvSpPr>
          <p:cNvPr id="8" name="Retângulo 7"/>
          <p:cNvSpPr/>
          <p:nvPr/>
        </p:nvSpPr>
        <p:spPr>
          <a:xfrm>
            <a:off x="395536" y="2934805"/>
            <a:ext cx="81369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solidFill>
                  <a:srgbClr val="FF0000"/>
                </a:solidFill>
              </a:rPr>
              <a:t>As</a:t>
            </a:r>
            <a:r>
              <a:rPr lang="pt-BR" sz="2400" dirty="0" smtClean="0">
                <a:solidFill>
                  <a:srgbClr val="FF0000"/>
                </a:solidFill>
              </a:rPr>
              <a:t> </a:t>
            </a:r>
            <a:r>
              <a:rPr lang="pt-BR" sz="2400" b="1" dirty="0" smtClean="0">
                <a:solidFill>
                  <a:srgbClr val="FF0000"/>
                </a:solidFill>
              </a:rPr>
              <a:t>ações </a:t>
            </a:r>
            <a:r>
              <a:rPr lang="pt-BR" sz="2400" b="1" dirty="0">
                <a:solidFill>
                  <a:srgbClr val="FF0000"/>
                </a:solidFill>
              </a:rPr>
              <a:t>do administrador público estão condicionadas aos mandamentos leg</a:t>
            </a:r>
            <a:r>
              <a:rPr lang="pt-BR" sz="2400" b="1" dirty="0"/>
              <a:t>ais</a:t>
            </a:r>
            <a:r>
              <a:rPr lang="pt-BR" sz="2400" dirty="0"/>
              <a:t> e às exigências do bem comum. </a:t>
            </a:r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Os </a:t>
            </a:r>
            <a:r>
              <a:rPr lang="pt-BR" sz="2400" dirty="0"/>
              <a:t>atos que desrespeitam a lei são viciados e alguns vícios não podem ser corrigidos, o que exige a anulação do ato e, eventualmente, </a:t>
            </a:r>
            <a:r>
              <a:rPr lang="pt-BR" sz="2400" b="1" dirty="0">
                <a:solidFill>
                  <a:srgbClr val="FF0000"/>
                </a:solidFill>
              </a:rPr>
              <a:t>se houver má-fé ou falha, a responsabilização do Estado e do agente público</a:t>
            </a:r>
            <a:r>
              <a:rPr lang="pt-BR" sz="2400" dirty="0"/>
              <a:t>. </a:t>
            </a:r>
          </a:p>
        </p:txBody>
      </p:sp>
      <p:cxnSp>
        <p:nvCxnSpPr>
          <p:cNvPr id="9" name="Conector reto 8"/>
          <p:cNvCxnSpPr/>
          <p:nvPr/>
        </p:nvCxnSpPr>
        <p:spPr>
          <a:xfrm flipV="1">
            <a:off x="285720" y="1700808"/>
            <a:ext cx="857256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ítulo 1"/>
          <p:cNvSpPr txBox="1">
            <a:spLocks/>
          </p:cNvSpPr>
          <p:nvPr/>
        </p:nvSpPr>
        <p:spPr bwMode="auto">
          <a:xfrm>
            <a:off x="285720" y="476671"/>
            <a:ext cx="8858280" cy="1186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pt-BR" sz="2800" b="1" smtClean="0"/>
              <a:t>O AGENTE POLÍTICO COMO GESTOR PÚBLICO </a:t>
            </a:r>
            <a:br>
              <a:rPr lang="pt-BR" sz="2800" b="1" smtClean="0"/>
            </a:br>
            <a:r>
              <a:rPr lang="pt-BR" sz="2400" b="1" smtClean="0"/>
              <a:t>Deveres e responsabilidades no exercício da função</a:t>
            </a:r>
            <a:endParaRPr lang="pt-BR" altLang="pt-BR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182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483768" y="2087850"/>
            <a:ext cx="400577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0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Princípio da Moralidade</a:t>
            </a:r>
            <a:endParaRPr lang="pt-BR" sz="3000" dirty="0"/>
          </a:p>
        </p:txBody>
      </p:sp>
      <p:sp>
        <p:nvSpPr>
          <p:cNvPr id="9" name="Retângulo 8"/>
          <p:cNvSpPr/>
          <p:nvPr/>
        </p:nvSpPr>
        <p:spPr>
          <a:xfrm>
            <a:off x="395536" y="2934805"/>
            <a:ext cx="8136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/>
              <a:t>A moralidade administrativa constitui pressuposto de validade de todo ato da Administração Pública, que deve obedecer não somente à lei jurídica, </a:t>
            </a:r>
            <a:r>
              <a:rPr lang="pt-BR" sz="2400" b="1" dirty="0">
                <a:solidFill>
                  <a:srgbClr val="FF0000"/>
                </a:solidFill>
              </a:rPr>
              <a:t>mas também a padrões éticos que podem ser estabelecidos em cada instituição</a:t>
            </a:r>
            <a:r>
              <a:rPr lang="pt-BR" sz="2400" dirty="0"/>
              <a:t>. </a:t>
            </a:r>
            <a:endParaRPr lang="pt-BR" sz="2400" dirty="0" smtClean="0"/>
          </a:p>
          <a:p>
            <a:pPr algn="just"/>
            <a:endParaRPr lang="pt-BR" sz="2400" dirty="0"/>
          </a:p>
        </p:txBody>
      </p:sp>
      <p:cxnSp>
        <p:nvCxnSpPr>
          <p:cNvPr id="7" name="Conector reto 6"/>
          <p:cNvCxnSpPr/>
          <p:nvPr/>
        </p:nvCxnSpPr>
        <p:spPr>
          <a:xfrm flipV="1">
            <a:off x="285720" y="1700808"/>
            <a:ext cx="857256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285720" y="476671"/>
            <a:ext cx="8858280" cy="1186307"/>
          </a:xfrm>
        </p:spPr>
        <p:txBody>
          <a:bodyPr/>
          <a:lstStyle/>
          <a:p>
            <a:pPr eaLnBrk="1" hangingPunct="1"/>
            <a:r>
              <a:rPr lang="pt-BR" sz="2800" b="1" dirty="0"/>
              <a:t>O AGENTE POLÍTICO COMO GESTOR PÚBLICO </a:t>
            </a:r>
            <a:br>
              <a:rPr lang="pt-BR" sz="2800" b="1" dirty="0"/>
            </a:br>
            <a:r>
              <a:rPr lang="pt-BR" sz="2400" b="1" dirty="0"/>
              <a:t>Deveres e responsabilidades no exercício da função</a:t>
            </a:r>
            <a:endParaRPr lang="pt-BR" altLang="pt-BR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75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483768" y="2087850"/>
            <a:ext cx="466506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0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Princípio da Impessoalidade</a:t>
            </a:r>
            <a:endParaRPr lang="pt-BR" sz="3000" dirty="0"/>
          </a:p>
        </p:txBody>
      </p:sp>
      <p:sp>
        <p:nvSpPr>
          <p:cNvPr id="5" name="Retângulo 4"/>
          <p:cNvSpPr/>
          <p:nvPr/>
        </p:nvSpPr>
        <p:spPr>
          <a:xfrm>
            <a:off x="395536" y="2934805"/>
            <a:ext cx="81369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solidFill>
                  <a:srgbClr val="FF0000"/>
                </a:solidFill>
              </a:rPr>
              <a:t>O princípio da finalidade (impessoalidade) exige que o ato seja praticado sempre com finalidade pública</a:t>
            </a:r>
            <a:r>
              <a:rPr lang="pt-BR" sz="2400" dirty="0">
                <a:solidFill>
                  <a:srgbClr val="FF0000"/>
                </a:solidFill>
              </a:rPr>
              <a:t>. </a:t>
            </a:r>
            <a:endParaRPr lang="pt-BR" sz="2400" dirty="0" smtClean="0">
              <a:solidFill>
                <a:srgbClr val="FF0000"/>
              </a:solidFill>
            </a:endParaRPr>
          </a:p>
          <a:p>
            <a:pPr algn="just"/>
            <a:endParaRPr lang="pt-BR" sz="2400" b="1" dirty="0">
              <a:solidFill>
                <a:srgbClr val="FF0000"/>
              </a:solidFill>
            </a:endParaRPr>
          </a:p>
          <a:p>
            <a:pPr algn="just"/>
            <a:r>
              <a:rPr lang="pt-BR" sz="2400" b="1" dirty="0" smtClean="0">
                <a:solidFill>
                  <a:srgbClr val="FF0000"/>
                </a:solidFill>
              </a:rPr>
              <a:t>É </a:t>
            </a:r>
            <a:r>
              <a:rPr lang="pt-BR" sz="2400" b="1" dirty="0">
                <a:solidFill>
                  <a:srgbClr val="FF0000"/>
                </a:solidFill>
              </a:rPr>
              <a:t>vedado praticar ato administrativo visando unicamente a satisfazer interesses privados, por favoritismo ou perseguição dos agentes governamentais</a:t>
            </a:r>
            <a:r>
              <a:rPr lang="pt-BR" sz="2400" dirty="0">
                <a:solidFill>
                  <a:srgbClr val="FF0000"/>
                </a:solidFill>
              </a:rPr>
              <a:t>. </a:t>
            </a:r>
          </a:p>
        </p:txBody>
      </p:sp>
      <p:cxnSp>
        <p:nvCxnSpPr>
          <p:cNvPr id="6" name="Conector reto 5"/>
          <p:cNvCxnSpPr/>
          <p:nvPr/>
        </p:nvCxnSpPr>
        <p:spPr>
          <a:xfrm flipV="1">
            <a:off x="285720" y="1700808"/>
            <a:ext cx="857256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285720" y="476671"/>
            <a:ext cx="8858280" cy="1186307"/>
          </a:xfrm>
        </p:spPr>
        <p:txBody>
          <a:bodyPr/>
          <a:lstStyle/>
          <a:p>
            <a:pPr eaLnBrk="1" hangingPunct="1"/>
            <a:r>
              <a:rPr lang="pt-BR" sz="2800" b="1" dirty="0"/>
              <a:t>O AGENTE POLÍTICO COMO GESTOR PÚBLICO </a:t>
            </a:r>
            <a:br>
              <a:rPr lang="pt-BR" sz="2800" b="1" dirty="0"/>
            </a:br>
            <a:r>
              <a:rPr lang="pt-BR" sz="2400" b="1" dirty="0"/>
              <a:t>Deveres e responsabilidades no exercício da função</a:t>
            </a:r>
            <a:endParaRPr lang="pt-BR" altLang="pt-BR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00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339752" y="2132856"/>
            <a:ext cx="401904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0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Princípio da Publicidade</a:t>
            </a:r>
            <a:endParaRPr lang="pt-BR" sz="3000" dirty="0"/>
          </a:p>
        </p:txBody>
      </p:sp>
      <p:sp>
        <p:nvSpPr>
          <p:cNvPr id="5" name="Retângulo 4"/>
          <p:cNvSpPr/>
          <p:nvPr/>
        </p:nvSpPr>
        <p:spPr>
          <a:xfrm>
            <a:off x="395536" y="2934805"/>
            <a:ext cx="81369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solidFill>
                  <a:srgbClr val="FF0000"/>
                </a:solidFill>
              </a:rPr>
              <a:t>A gestão pública, em razão do princípio democrático, deve ser transparente. Assim, a publicidade impõe a divulgação oficial do ato, processos e contratos para o conhecimento público. </a:t>
            </a:r>
            <a:endParaRPr lang="pt-BR" sz="2400" b="1" dirty="0" smtClean="0">
              <a:solidFill>
                <a:srgbClr val="FF0000"/>
              </a:solidFill>
            </a:endParaRP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Além </a:t>
            </a:r>
            <a:r>
              <a:rPr lang="pt-BR" sz="2400" dirty="0"/>
              <a:t>disso, todo </a:t>
            </a:r>
            <a:r>
              <a:rPr lang="pt-BR" sz="2400" b="1" dirty="0"/>
              <a:t>cidadão tem o direito de conhecer as informações que a Administração possua a seu respeito, e as que dizem respeito ao bem-estar da coletividade</a:t>
            </a:r>
            <a:endParaRPr lang="pt-BR" sz="2400" dirty="0"/>
          </a:p>
        </p:txBody>
      </p:sp>
      <p:cxnSp>
        <p:nvCxnSpPr>
          <p:cNvPr id="6" name="Conector reto 5"/>
          <p:cNvCxnSpPr/>
          <p:nvPr/>
        </p:nvCxnSpPr>
        <p:spPr>
          <a:xfrm flipV="1">
            <a:off x="285720" y="1700808"/>
            <a:ext cx="857256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ítulo 1"/>
          <p:cNvSpPr txBox="1">
            <a:spLocks/>
          </p:cNvSpPr>
          <p:nvPr/>
        </p:nvSpPr>
        <p:spPr bwMode="auto">
          <a:xfrm>
            <a:off x="285720" y="476671"/>
            <a:ext cx="8858280" cy="1186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pt-BR" sz="2800" b="1" smtClean="0"/>
              <a:t>O AGENTE POLÍTICO COMO GESTOR PÚBLICO </a:t>
            </a:r>
            <a:br>
              <a:rPr lang="pt-BR" sz="2800" b="1" smtClean="0"/>
            </a:br>
            <a:r>
              <a:rPr lang="pt-BR" sz="2400" b="1" smtClean="0"/>
              <a:t>Deveres e responsabilidades no exercício da função</a:t>
            </a:r>
            <a:endParaRPr lang="pt-BR" altLang="pt-BR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94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4165</TotalTime>
  <Words>798</Words>
  <Application>Microsoft Office PowerPoint</Application>
  <PresentationFormat>Apresentação na tela (4:3)</PresentationFormat>
  <Paragraphs>116</Paragraphs>
  <Slides>19</Slides>
  <Notes>14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7" baseType="lpstr">
      <vt:lpstr>Arial</vt:lpstr>
      <vt:lpstr>Calibri</vt:lpstr>
      <vt:lpstr>Georgia</vt:lpstr>
      <vt:lpstr>Helvetica</vt:lpstr>
      <vt:lpstr>Times New Roman</vt:lpstr>
      <vt:lpstr>Trebuchet MS</vt:lpstr>
      <vt:lpstr>Wingdings 2</vt:lpstr>
      <vt:lpstr>Urbano</vt:lpstr>
      <vt:lpstr>O AGENTE POLÍTICO COMO GESTOR PÚBLICO Deveres e responsabilidades no exercício da função.</vt:lpstr>
      <vt:lpstr>Introdução</vt:lpstr>
      <vt:lpstr>O AGENTE POLÍTICO COMO GESTOR PÚBLICO  Deveres e responsabilidades no exercício da função</vt:lpstr>
      <vt:lpstr>O AGENTE POLÍTICO COMO GESTOR PÚBLICO  Deveres e responsabilidades no exercício da função</vt:lpstr>
      <vt:lpstr>O AGENTE POLÍTICO COMO GESTOR PÚBLICO  Deveres e responsabilidades no exercício da função</vt:lpstr>
      <vt:lpstr>Apresentação do PowerPoint</vt:lpstr>
      <vt:lpstr>O AGENTE POLÍTICO COMO GESTOR PÚBLICO  Deveres e responsabilidades no exercício da função</vt:lpstr>
      <vt:lpstr>O AGENTE POLÍTICO COMO GESTOR PÚBLICO  Deveres e responsabilidades no exercício da função</vt:lpstr>
      <vt:lpstr>Apresentação do PowerPoint</vt:lpstr>
      <vt:lpstr>Apresentação do PowerPoint</vt:lpstr>
      <vt:lpstr>Apresentação do PowerPoint</vt:lpstr>
      <vt:lpstr> </vt:lpstr>
      <vt:lpstr> </vt:lpstr>
      <vt:lpstr> </vt:lpstr>
      <vt:lpstr> </vt:lpstr>
      <vt:lpstr> </vt:lpstr>
      <vt:lpstr>CONSIDERAÇÕES FINAIS</vt:lpstr>
      <vt:lpstr>CONSIDERAÇÕES FINAIS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Direito Processual Penal</dc:title>
  <dc:creator>Nicassio Hyllas</dc:creator>
  <cp:lastModifiedBy>User</cp:lastModifiedBy>
  <cp:revision>245</cp:revision>
  <cp:lastPrinted>2013-11-18T14:43:27Z</cp:lastPrinted>
  <dcterms:created xsi:type="dcterms:W3CDTF">2009-10-20T17:59:44Z</dcterms:created>
  <dcterms:modified xsi:type="dcterms:W3CDTF">2016-11-23T13:42:03Z</dcterms:modified>
</cp:coreProperties>
</file>