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7" r:id="rId2"/>
    <p:sldId id="415" r:id="rId3"/>
    <p:sldId id="425" r:id="rId4"/>
    <p:sldId id="414" r:id="rId5"/>
    <p:sldId id="427" r:id="rId6"/>
    <p:sldId id="424" r:id="rId7"/>
    <p:sldId id="417" r:id="rId8"/>
    <p:sldId id="421" r:id="rId9"/>
    <p:sldId id="426" r:id="rId10"/>
    <p:sldId id="365" r:id="rId11"/>
  </p:sldIdLst>
  <p:sldSz cx="12192000" cy="6858000"/>
  <p:notesSz cx="6858000" cy="9144000"/>
  <p:embeddedFontLst>
    <p:embeddedFont>
      <p:font typeface="Akzidenz-Grotesk BQ Condensed" charset="0"/>
      <p:regular r:id="rId14"/>
      <p:bold r:id="rId15"/>
      <p:italic r:id="rId16"/>
      <p:boldItalic r:id="rId17"/>
    </p:embeddedFont>
    <p:embeddedFont>
      <p:font typeface="Akzidenz-Grotesk BQ Light Conde" charset="0"/>
      <p:regular r:id="rId18"/>
      <p: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Akzidenz-Grotesk BQ Light" charset="0"/>
      <p:regular r:id="rId24"/>
      <p: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6535" autoAdjust="0"/>
  </p:normalViewPr>
  <p:slideViewPr>
    <p:cSldViewPr snapToGrid="0">
      <p:cViewPr varScale="1">
        <p:scale>
          <a:sx n="37" d="100"/>
          <a:sy n="37" d="100"/>
        </p:scale>
        <p:origin x="-43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7039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2689D-4BFC-4B55-A385-1183A956BC80}" type="datetimeFigureOut">
              <a:rPr lang="pt-BR" smtClean="0"/>
              <a:pPr/>
              <a:t>23/11/2016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E6CD5-4C95-43E2-904B-76E3E85BC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0702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E6CD5-4C95-43E2-904B-76E3E85BC397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9347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E6CD5-4C95-43E2-904B-76E3E85BC397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3331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E6CD5-4C95-43E2-904B-76E3E85BC397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42861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E6CD5-4C95-43E2-904B-76E3E85BC397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0298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- IMA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85832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 + tópicos (2 coluna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sta - coluna 2"/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716816"/>
            <a:ext cx="4818613" cy="25161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3"/>
              </a:buBlip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songbird</a:t>
            </a:r>
          </a:p>
          <a:p>
            <a:pPr lvl="0"/>
            <a:r>
              <a:rPr lang="en-US" dirty="0" smtClean="0"/>
              <a:t>Sensitive kind</a:t>
            </a:r>
          </a:p>
          <a:p>
            <a:pPr lvl="0"/>
            <a:r>
              <a:rPr lang="en-US" dirty="0" smtClean="0"/>
              <a:t>Since you said goodbye</a:t>
            </a:r>
          </a:p>
          <a:p>
            <a:pPr lvl="0"/>
            <a:r>
              <a:rPr lang="en-US" dirty="0" smtClean="0"/>
              <a:t>I’ll be there</a:t>
            </a:r>
          </a:p>
          <a:p>
            <a:pPr lvl="0"/>
            <a:r>
              <a:rPr lang="en-US" dirty="0" smtClean="0"/>
              <a:t>Crying eyes</a:t>
            </a:r>
          </a:p>
          <a:p>
            <a:pPr lvl="0"/>
            <a:r>
              <a:rPr lang="en-US" dirty="0" smtClean="0"/>
              <a:t>Train to nowhere</a:t>
            </a:r>
          </a:p>
        </p:txBody>
      </p:sp>
      <p:sp>
        <p:nvSpPr>
          <p:cNvPr id="6" name="lista - coluna 1"/>
          <p:cNvSpPr>
            <a:spLocks noGrp="1"/>
          </p:cNvSpPr>
          <p:nvPr>
            <p:ph type="body" sz="quarter" idx="10" hasCustomPrompt="1"/>
          </p:nvPr>
        </p:nvSpPr>
        <p:spPr>
          <a:xfrm>
            <a:off x="1098000" y="2716816"/>
            <a:ext cx="4818613" cy="25161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3"/>
              </a:buBlip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Layla</a:t>
            </a:r>
          </a:p>
          <a:p>
            <a:pPr lvl="0"/>
            <a:r>
              <a:rPr lang="en-US" dirty="0" smtClean="0"/>
              <a:t>Tears in heaven</a:t>
            </a:r>
          </a:p>
          <a:p>
            <a:pPr lvl="0"/>
            <a:r>
              <a:rPr lang="en-US" dirty="0" smtClean="0"/>
              <a:t>Change the world</a:t>
            </a:r>
          </a:p>
          <a:p>
            <a:pPr lvl="0"/>
            <a:r>
              <a:rPr lang="en-US" dirty="0" smtClean="0"/>
              <a:t>Wonderful tonight</a:t>
            </a:r>
          </a:p>
          <a:p>
            <a:pPr lvl="0"/>
            <a:r>
              <a:rPr lang="en-US" dirty="0" smtClean="0"/>
              <a:t>They call me the breeze</a:t>
            </a:r>
          </a:p>
          <a:p>
            <a:pPr lvl="0"/>
            <a:r>
              <a:rPr lang="en-US" dirty="0" smtClean="0"/>
              <a:t>I got the same old blues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894050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66292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94">
          <p15:clr>
            <a:srgbClr val="FBAE40"/>
          </p15:clr>
        </p15:guide>
        <p15:guide id="2" pos="688">
          <p15:clr>
            <a:srgbClr val="FBAE40"/>
          </p15:clr>
        </p15:guide>
        <p15:guide id="0" pos="3727" userDrawn="1">
          <p15:clr>
            <a:srgbClr val="FBAE40"/>
          </p15:clr>
        </p15:guide>
        <p15:guide id="3" pos="3953" userDrawn="1">
          <p15:clr>
            <a:srgbClr val="FBAE40"/>
          </p15:clr>
        </p15:guide>
        <p15:guide id="4" orient="horz" pos="1502" userDrawn="1">
          <p15:clr>
            <a:srgbClr val="FBAE40"/>
          </p15:clr>
        </p15:guide>
        <p15:guide id="5" orient="horz" pos="1706" userDrawn="1">
          <p15:clr>
            <a:srgbClr val="FBAE40"/>
          </p15:clr>
        </p15:guide>
        <p15:guide id="6" pos="6992" userDrawn="1">
          <p15:clr>
            <a:srgbClr val="FBAE40"/>
          </p15:clr>
        </p15:guide>
        <p15:guide id="7" orient="horz" pos="572" userDrawn="1">
          <p15:clr>
            <a:srgbClr val="FBAE40"/>
          </p15:clr>
        </p15:guide>
        <p15:guide id="8" pos="5881" userDrawn="1">
          <p15:clr>
            <a:srgbClr val="FBAE40"/>
          </p15:clr>
        </p15:guide>
        <p15:guide id="9" orient="horz" pos="39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 + imagem ilustra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m ilustrativa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791487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957862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2387">
          <p15:clr>
            <a:srgbClr val="FBAE40"/>
          </p15:clr>
        </p15:guide>
        <p15:guide id="3" pos="5858">
          <p15:clr>
            <a:srgbClr val="FBAE40"/>
          </p15:clr>
        </p15:guide>
        <p15:guide id="4" orient="horz" pos="331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Logo + título + imagem ilustra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m ilustrativa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791487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  <p:sp>
        <p:nvSpPr>
          <p:cNvPr id="3" name="logotipo"/>
          <p:cNvSpPr>
            <a:spLocks noGrp="1" noChangeAspect="1"/>
          </p:cNvSpPr>
          <p:nvPr>
            <p:ph type="pic" sz="quarter" idx="14"/>
          </p:nvPr>
        </p:nvSpPr>
        <p:spPr>
          <a:xfrm>
            <a:off x="1098000" y="2866073"/>
            <a:ext cx="2591192" cy="653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38635700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pos="5858">
          <p15:clr>
            <a:srgbClr val="FBAE40"/>
          </p15:clr>
        </p15:guide>
        <p15:guide id="3" orient="horz" pos="2228">
          <p15:clr>
            <a:srgbClr val="FBAE40"/>
          </p15:clr>
        </p15:guide>
        <p15:guide id="4" orient="horz" pos="3317">
          <p15:clr>
            <a:srgbClr val="FBAE40"/>
          </p15:clr>
        </p15:guide>
        <p15:guide id="5" orient="horz" pos="2387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+ subtítulo + imagem ilustra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m ilustrativa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4" name="subtítulo"/>
          <p:cNvSpPr>
            <a:spLocks noGrp="1"/>
          </p:cNvSpPr>
          <p:nvPr>
            <p:ph type="body" sz="quarter" idx="10" hasCustomPrompt="1"/>
          </p:nvPr>
        </p:nvSpPr>
        <p:spPr>
          <a:xfrm>
            <a:off x="1099459" y="4997532"/>
            <a:ext cx="8209794" cy="231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WE DWELT IN SHADES OF TWILIGHT THROUGH DREAD AND WEARY DAYS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317763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0111910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pos="5858">
          <p15:clr>
            <a:srgbClr val="FBAE40"/>
          </p15:clr>
        </p15:guide>
        <p15:guide id="3" orient="horz" pos="3022">
          <p15:clr>
            <a:srgbClr val="FBAE40"/>
          </p15:clr>
        </p15:guide>
        <p15:guide id="4" orient="horz" pos="3135">
          <p15:clr>
            <a:srgbClr val="FBAE40"/>
          </p15:clr>
        </p15:guide>
        <p15:guide id="5" orient="horz" pos="2092">
          <p15:clr>
            <a:srgbClr val="FBAE40"/>
          </p15:clr>
        </p15:guide>
        <p15:guide id="6" orient="horz" pos="3294">
          <p15:clr>
            <a:srgbClr val="FBAE40"/>
          </p15:clr>
        </p15:guide>
        <p15:guide id="7" orient="horz" pos="39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logo+ título+ subtítulo + imagem ilustra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magem ilustrativa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4" name="subtítulo"/>
          <p:cNvSpPr>
            <a:spLocks noGrp="1"/>
          </p:cNvSpPr>
          <p:nvPr>
            <p:ph type="body" sz="quarter" idx="10" hasCustomPrompt="1"/>
          </p:nvPr>
        </p:nvSpPr>
        <p:spPr>
          <a:xfrm>
            <a:off x="1099459" y="4997532"/>
            <a:ext cx="8209794" cy="231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WE DWELT IN SHADES OF TWILIGHT THROUGH DREAD AND WEARY DAYS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317763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  <p:sp>
        <p:nvSpPr>
          <p:cNvPr id="5" name="logotipo"/>
          <p:cNvSpPr>
            <a:spLocks noGrp="1" noChangeAspect="1"/>
          </p:cNvSpPr>
          <p:nvPr>
            <p:ph type="pic" sz="quarter" idx="14"/>
          </p:nvPr>
        </p:nvSpPr>
        <p:spPr>
          <a:xfrm>
            <a:off x="1098000" y="2399727"/>
            <a:ext cx="2591192" cy="6536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xmlns="" val="138165877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1933">
          <p15:clr>
            <a:srgbClr val="FBAE40"/>
          </p15:clr>
        </p15:guide>
        <p15:guide id="3" orient="horz" pos="2092">
          <p15:clr>
            <a:srgbClr val="FBAE40"/>
          </p15:clr>
        </p15:guide>
        <p15:guide id="4" orient="horz" pos="3022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94" userDrawn="1">
          <p15:clr>
            <a:srgbClr val="FBAE40"/>
          </p15:clr>
        </p15:guide>
        <p15:guide id="7" pos="5858">
          <p15:clr>
            <a:srgbClr val="FBAE40"/>
          </p15:clr>
        </p15:guide>
        <p15:guide id="8" orient="horz" pos="392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 + tópicos (1 coluna) + imagem ilustra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m ilustrativa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6" name="lista"/>
          <p:cNvSpPr>
            <a:spLocks noGrp="1"/>
          </p:cNvSpPr>
          <p:nvPr>
            <p:ph type="body" sz="quarter" idx="10" hasCustomPrompt="1"/>
          </p:nvPr>
        </p:nvSpPr>
        <p:spPr>
          <a:xfrm>
            <a:off x="1098000" y="2716816"/>
            <a:ext cx="8209794" cy="25161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4"/>
              </a:buBlip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Layla</a:t>
            </a:r>
          </a:p>
          <a:p>
            <a:pPr lvl="0"/>
            <a:r>
              <a:rPr lang="en-US" dirty="0" smtClean="0"/>
              <a:t>Tears in heaven</a:t>
            </a:r>
          </a:p>
          <a:p>
            <a:pPr lvl="0"/>
            <a:r>
              <a:rPr lang="en-US" dirty="0" smtClean="0"/>
              <a:t>Change the world</a:t>
            </a:r>
          </a:p>
          <a:p>
            <a:pPr lvl="0"/>
            <a:r>
              <a:rPr lang="en-US" dirty="0" smtClean="0"/>
              <a:t>Wonderful tonight</a:t>
            </a:r>
          </a:p>
          <a:p>
            <a:pPr lvl="0"/>
            <a:r>
              <a:rPr lang="en-US" dirty="0" smtClean="0"/>
              <a:t>They call me the breeze</a:t>
            </a:r>
          </a:p>
          <a:p>
            <a:pPr lvl="0"/>
            <a:r>
              <a:rPr lang="en-US" dirty="0" smtClean="0"/>
              <a:t>I got the same old blues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894050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665766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94">
          <p15:clr>
            <a:srgbClr val="FBAE40"/>
          </p15:clr>
        </p15:guide>
        <p15:guide id="2" pos="688">
          <p15:clr>
            <a:srgbClr val="FBAE40"/>
          </p15:clr>
        </p15:guide>
        <p15:guide id="3" pos="5858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orient="horz" pos="1502">
          <p15:clr>
            <a:srgbClr val="FBAE40"/>
          </p15:clr>
        </p15:guide>
        <p15:guide id="6" orient="horz" pos="1706">
          <p15:clr>
            <a:srgbClr val="FBAE40"/>
          </p15:clr>
        </p15:guide>
        <p15:guide id="7" orient="horz" pos="392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 + tópicos (2 colunas) + imagem ilustra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m ilustrativa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4" name="lista - coluna 2"/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2716816"/>
            <a:ext cx="4818613" cy="25161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4"/>
              </a:buBlip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songbird</a:t>
            </a:r>
          </a:p>
          <a:p>
            <a:pPr lvl="0"/>
            <a:r>
              <a:rPr lang="en-US" dirty="0" smtClean="0"/>
              <a:t>Sensitive kind</a:t>
            </a:r>
          </a:p>
          <a:p>
            <a:pPr lvl="0"/>
            <a:r>
              <a:rPr lang="en-US" dirty="0" smtClean="0"/>
              <a:t>Since you said goodbye</a:t>
            </a:r>
          </a:p>
          <a:p>
            <a:pPr lvl="0"/>
            <a:r>
              <a:rPr lang="en-US" dirty="0" smtClean="0"/>
              <a:t>I’ll be there</a:t>
            </a:r>
          </a:p>
          <a:p>
            <a:pPr lvl="0"/>
            <a:r>
              <a:rPr lang="en-US" dirty="0" smtClean="0"/>
              <a:t>Crying eyes</a:t>
            </a:r>
          </a:p>
          <a:p>
            <a:pPr lvl="0"/>
            <a:r>
              <a:rPr lang="en-US" dirty="0" smtClean="0"/>
              <a:t>Train to nowhere</a:t>
            </a:r>
          </a:p>
        </p:txBody>
      </p:sp>
      <p:sp>
        <p:nvSpPr>
          <p:cNvPr id="6" name="lista - coluna 1"/>
          <p:cNvSpPr>
            <a:spLocks noGrp="1"/>
          </p:cNvSpPr>
          <p:nvPr>
            <p:ph type="body" sz="quarter" idx="10" hasCustomPrompt="1"/>
          </p:nvPr>
        </p:nvSpPr>
        <p:spPr>
          <a:xfrm>
            <a:off x="1098000" y="2716816"/>
            <a:ext cx="4818613" cy="25161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4"/>
              </a:buBlip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Layla</a:t>
            </a:r>
          </a:p>
          <a:p>
            <a:pPr lvl="0"/>
            <a:r>
              <a:rPr lang="en-US" dirty="0" smtClean="0"/>
              <a:t>Tears in heaven</a:t>
            </a:r>
          </a:p>
          <a:p>
            <a:pPr lvl="0"/>
            <a:r>
              <a:rPr lang="en-US" dirty="0" smtClean="0"/>
              <a:t>Change the world</a:t>
            </a:r>
          </a:p>
          <a:p>
            <a:pPr lvl="0"/>
            <a:r>
              <a:rPr lang="en-US" dirty="0" smtClean="0"/>
              <a:t>Wonderful tonight</a:t>
            </a:r>
          </a:p>
          <a:p>
            <a:pPr lvl="0"/>
            <a:r>
              <a:rPr lang="en-US" dirty="0" smtClean="0"/>
              <a:t>They call me the breeze</a:t>
            </a:r>
          </a:p>
          <a:p>
            <a:pPr lvl="0"/>
            <a:r>
              <a:rPr lang="en-US" dirty="0" smtClean="0"/>
              <a:t>I got the same old blues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894050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993781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94">
          <p15:clr>
            <a:srgbClr val="FBAE40"/>
          </p15:clr>
        </p15:guide>
        <p15:guide id="2" pos="688">
          <p15:clr>
            <a:srgbClr val="FBAE40"/>
          </p15:clr>
        </p15:guide>
        <p15:guide id="3" pos="3727">
          <p15:clr>
            <a:srgbClr val="FBAE40"/>
          </p15:clr>
        </p15:guide>
        <p15:guide id="4" pos="3953">
          <p15:clr>
            <a:srgbClr val="FBAE40"/>
          </p15:clr>
        </p15:guide>
        <p15:guide id="5" orient="horz" pos="1502">
          <p15:clr>
            <a:srgbClr val="FBAE40"/>
          </p15:clr>
        </p15:guide>
        <p15:guide id="6" orient="horz" pos="1706">
          <p15:clr>
            <a:srgbClr val="FBAE40"/>
          </p15:clr>
        </p15:guide>
        <p15:guide id="7" pos="6992">
          <p15:clr>
            <a:srgbClr val="FBAE40"/>
          </p15:clr>
        </p15:guide>
        <p15:guide id="8" orient="horz" pos="572">
          <p15:clr>
            <a:srgbClr val="FBAE40"/>
          </p15:clr>
        </p15:guide>
        <p15:guide id="9" pos="5881">
          <p15:clr>
            <a:srgbClr val="FBAE40"/>
          </p15:clr>
        </p15:guide>
        <p15:guide id="10" orient="horz" pos="392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+ logotipo IMA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7770578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885164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 userDrawn="1">
          <p15:clr>
            <a:srgbClr val="FBAE40"/>
          </p15:clr>
        </p15:guide>
        <p15:guide id="0" orient="horz" pos="482" userDrawn="1">
          <p15:clr>
            <a:srgbClr val="FBAE40"/>
          </p15:clr>
        </p15:guide>
        <p15:guide id="3" orient="horz" pos="300" userDrawn="1">
          <p15:clr>
            <a:srgbClr val="FBAE40"/>
          </p15:clr>
        </p15:guide>
        <p15:guide id="4" pos="6992" userDrawn="1">
          <p15:clr>
            <a:srgbClr val="FBAE40"/>
          </p15:clr>
        </p15:guide>
        <p15:guide id="5" pos="5586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- IMA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10001800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506420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- IMAP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77863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6992">
          <p15:clr>
            <a:srgbClr val="FBAE40"/>
          </p15:clr>
        </p15:guide>
        <p15:guide id="4" orient="horz" pos="3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çã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m ilustrativa"/>
          <p:cNvSpPr>
            <a:spLocks noGrp="1" noChangeAspect="1"/>
          </p:cNvSpPr>
          <p:nvPr>
            <p:ph type="pic" sz="quarter" idx="13"/>
          </p:nvPr>
        </p:nvSpPr>
        <p:spPr>
          <a:xfrm>
            <a:off x="5748338" y="324239"/>
            <a:ext cx="6443662" cy="4906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18" name="subtítulo secundário"/>
          <p:cNvSpPr>
            <a:spLocks noGrp="1"/>
          </p:cNvSpPr>
          <p:nvPr>
            <p:ph type="body" sz="quarter" idx="12" hasCustomPrompt="1"/>
          </p:nvPr>
        </p:nvSpPr>
        <p:spPr>
          <a:xfrm>
            <a:off x="1098000" y="6316491"/>
            <a:ext cx="10002001" cy="20560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spc="100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TO SAVE US FROM THE SHADOW FALL</a:t>
            </a:r>
          </a:p>
        </p:txBody>
      </p:sp>
      <p:sp>
        <p:nvSpPr>
          <p:cNvPr id="17" name="título secundário"/>
          <p:cNvSpPr>
            <a:spLocks noGrp="1"/>
          </p:cNvSpPr>
          <p:nvPr>
            <p:ph type="body" sz="quarter" idx="11" hasCustomPrompt="1"/>
          </p:nvPr>
        </p:nvSpPr>
        <p:spPr>
          <a:xfrm>
            <a:off x="1098000" y="5850653"/>
            <a:ext cx="10002001" cy="34487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000" b="1" i="0" kern="0" cap="all" spc="700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pt-BR" dirty="0" smtClean="0"/>
              <a:t>A HIDDEN GATE</a:t>
            </a:r>
            <a:endParaRPr lang="pt-BR" dirty="0"/>
          </a:p>
        </p:txBody>
      </p:sp>
      <p:sp>
        <p:nvSpPr>
          <p:cNvPr id="14" name="subtítulo"/>
          <p:cNvSpPr>
            <a:spLocks noGrp="1"/>
          </p:cNvSpPr>
          <p:nvPr>
            <p:ph type="body" sz="quarter" idx="10" hasCustomPrompt="1"/>
          </p:nvPr>
        </p:nvSpPr>
        <p:spPr>
          <a:xfrm>
            <a:off x="1098000" y="2584838"/>
            <a:ext cx="4650338" cy="6254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WE DWELT IN SHADES OF TWILIGHT</a:t>
            </a:r>
          </a:p>
          <a:p>
            <a:pPr lvl="0"/>
            <a:r>
              <a:rPr lang="en-US" dirty="0" smtClean="0"/>
              <a:t>THROUGH DREAD AND WEARY DAYS</a:t>
            </a:r>
          </a:p>
        </p:txBody>
      </p:sp>
      <p:sp>
        <p:nvSpPr>
          <p:cNvPr id="12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905068"/>
            <a:ext cx="4648879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FAR, FAR BEYOND</a:t>
            </a:r>
            <a:br>
              <a:rPr lang="en-US" dirty="0" smtClean="0"/>
            </a:br>
            <a:r>
              <a:rPr lang="en-US" dirty="0" smtClean="0"/>
              <a:t>THE ISLAND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143835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  <p15:guide id="3" orient="horz" pos="1502" userDrawn="1">
          <p15:clr>
            <a:srgbClr val="FBAE40"/>
          </p15:clr>
        </p15:guide>
        <p15:guide id="4" orient="horz" pos="1616" userDrawn="1">
          <p15:clr>
            <a:srgbClr val="FBAE40"/>
          </p15:clr>
        </p15:guide>
        <p15:guide id="5" pos="3613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  <p15:guide id="7" orient="horz" pos="3680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  <p15:guide id="9" orient="horz" pos="3906" userDrawn="1">
          <p15:clr>
            <a:srgbClr val="FBAE40"/>
          </p15:clr>
        </p15:guide>
        <p15:guide id="10" pos="6992" userDrawn="1">
          <p15:clr>
            <a:srgbClr val="FBAE40"/>
          </p15:clr>
        </p15:guide>
        <p15:guide id="11" orient="horz" pos="329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- SIG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532943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+ logotipo SIG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7770578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508189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pos="5586">
          <p15:clr>
            <a:srgbClr val="FBAE40"/>
          </p15:clr>
        </p15:guide>
        <p15:guide id="7" orient="horz" pos="79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- SIG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10001800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791188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- SIGE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602130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6992">
          <p15:clr>
            <a:srgbClr val="FBAE40"/>
          </p15:clr>
        </p15:guide>
        <p15:guide id="4" orient="horz" pos="39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- SIA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66115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+ logotipo SIA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7770578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11471409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pos="5586">
          <p15:clr>
            <a:srgbClr val="FBAE40"/>
          </p15:clr>
        </p15:guide>
        <p15:guide id="7" orient="horz" pos="79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- SIA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10001800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3675133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- SIA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762964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6992">
          <p15:clr>
            <a:srgbClr val="FBAE40"/>
          </p15:clr>
        </p15:guide>
        <p15:guide id="4" orient="horz" pos="39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- S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89006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+ título corrente + logotipo S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7770578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2115828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pos="5586">
          <p15:clr>
            <a:srgbClr val="FBAE40"/>
          </p15:clr>
        </p15:guide>
        <p15:guide id="7" orient="horz" pos="79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resentação com logotip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m ilustrativa"/>
          <p:cNvSpPr>
            <a:spLocks noGrp="1" noChangeAspect="1"/>
          </p:cNvSpPr>
          <p:nvPr>
            <p:ph type="pic" sz="quarter" idx="13"/>
          </p:nvPr>
        </p:nvSpPr>
        <p:spPr>
          <a:xfrm>
            <a:off x="5748338" y="324239"/>
            <a:ext cx="6443662" cy="4906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/>
          </a:p>
        </p:txBody>
      </p:sp>
      <p:sp>
        <p:nvSpPr>
          <p:cNvPr id="4" name="logotipo"/>
          <p:cNvSpPr>
            <a:spLocks noGrp="1" noChangeAspect="1"/>
          </p:cNvSpPr>
          <p:nvPr>
            <p:ph type="pic" sz="quarter" idx="14"/>
          </p:nvPr>
        </p:nvSpPr>
        <p:spPr>
          <a:xfrm>
            <a:off x="4820275" y="5872687"/>
            <a:ext cx="2551450" cy="643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 smtClean="0"/>
          </a:p>
        </p:txBody>
      </p:sp>
      <p:sp>
        <p:nvSpPr>
          <p:cNvPr id="14" name="subtítulo"/>
          <p:cNvSpPr>
            <a:spLocks noGrp="1"/>
          </p:cNvSpPr>
          <p:nvPr>
            <p:ph type="body" sz="quarter" idx="10" hasCustomPrompt="1"/>
          </p:nvPr>
        </p:nvSpPr>
        <p:spPr>
          <a:xfrm>
            <a:off x="1098000" y="2584838"/>
            <a:ext cx="4650338" cy="6254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WE DWELT IN SHADES OF TWILIGHT</a:t>
            </a:r>
          </a:p>
          <a:p>
            <a:pPr lvl="0"/>
            <a:r>
              <a:rPr lang="en-US" dirty="0" smtClean="0"/>
              <a:t>THROUGH DREAD AND WEARY DAYS</a:t>
            </a:r>
          </a:p>
        </p:txBody>
      </p:sp>
      <p:sp>
        <p:nvSpPr>
          <p:cNvPr id="12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905068"/>
            <a:ext cx="4648879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FAR, FAR BEYOND</a:t>
            </a:r>
            <a:br>
              <a:rPr lang="pt-BR" dirty="0" smtClean="0"/>
            </a:br>
            <a:r>
              <a:rPr lang="pt-BR" dirty="0" smtClean="0"/>
              <a:t>THE ISLAND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41177650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pos="3613" userDrawn="1">
          <p15:clr>
            <a:srgbClr val="FBAE40"/>
          </p15:clr>
        </p15:guide>
        <p15:guide id="3" orient="horz" pos="572" userDrawn="1">
          <p15:clr>
            <a:srgbClr val="FBAE40"/>
          </p15:clr>
        </p15:guide>
        <p15:guide id="4" orient="horz" pos="1502" userDrawn="1">
          <p15:clr>
            <a:srgbClr val="FBAE40"/>
          </p15:clr>
        </p15:guide>
        <p15:guide id="5" orient="horz" pos="1616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  <p15:guide id="7" pos="699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+ título corrente - S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10001800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658414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- S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841114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6992">
          <p15:clr>
            <a:srgbClr val="FBAE40"/>
          </p15:clr>
        </p15:guide>
        <p15:guide id="4" orient="horz" pos="39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- SISGE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89849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+ logotipo SISGE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7770578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1339815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pos="5586">
          <p15:clr>
            <a:srgbClr val="FBAE40"/>
          </p15:clr>
        </p15:guide>
        <p15:guide id="7" orient="horz" pos="79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título corrente - SISGE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8000" y="443198"/>
            <a:ext cx="10001800" cy="3219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203758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orient="horz" pos="482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pos="6992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- SISGE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282506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>
          <p15:clr>
            <a:srgbClr val="FBAE40"/>
          </p15:clr>
        </p15:guide>
        <p15:guide id="2" orient="horz" pos="3929">
          <p15:clr>
            <a:srgbClr val="FBAE40"/>
          </p15:clr>
        </p15:guide>
        <p15:guide id="3" pos="6992">
          <p15:clr>
            <a:srgbClr val="FBAE40"/>
          </p15:clr>
        </p15:guide>
        <p15:guide id="4" orient="horz" pos="39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29F091-B76C-4D09-B1F2-A2693533D96B}" type="datetimeFigureOut">
              <a:rPr lang="pt-BR" smtClean="0"/>
              <a:pPr/>
              <a:t>23/11/2016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251410-7FF2-4AAF-9F33-7F64CC73C8A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1909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strant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to palestrante"/>
          <p:cNvSpPr>
            <a:spLocks noGrp="1" noChangeAspect="1"/>
          </p:cNvSpPr>
          <p:nvPr>
            <p:ph type="pic" sz="quarter" idx="11"/>
          </p:nvPr>
        </p:nvSpPr>
        <p:spPr>
          <a:xfrm>
            <a:off x="771182" y="263621"/>
            <a:ext cx="5431622" cy="6583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 smtClean="0"/>
          </a:p>
        </p:txBody>
      </p:sp>
      <p:sp>
        <p:nvSpPr>
          <p:cNvPr id="8" name="cargo/competência"/>
          <p:cNvSpPr>
            <a:spLocks noGrp="1"/>
          </p:cNvSpPr>
          <p:nvPr>
            <p:ph type="body" sz="quarter" idx="10" hasCustomPrompt="1"/>
          </p:nvPr>
        </p:nvSpPr>
        <p:spPr>
          <a:xfrm>
            <a:off x="4934098" y="5001466"/>
            <a:ext cx="6129878" cy="264597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PRESIDENTE</a:t>
            </a:r>
          </a:p>
        </p:txBody>
      </p:sp>
      <p:sp>
        <p:nvSpPr>
          <p:cNvPr id="7" name="nome do palestrante"/>
          <p:cNvSpPr>
            <a:spLocks noGrp="1"/>
          </p:cNvSpPr>
          <p:nvPr>
            <p:ph type="title" hasCustomPrompt="1"/>
          </p:nvPr>
        </p:nvSpPr>
        <p:spPr>
          <a:xfrm>
            <a:off x="4935557" y="3321696"/>
            <a:ext cx="6129878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DR. JOSÉ REIS ABOBOREIRA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611501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970" userDrawn="1">
          <p15:clr>
            <a:srgbClr val="FBAE40"/>
          </p15:clr>
        </p15:guide>
        <p15:guide id="2" orient="horz" pos="3022" userDrawn="1">
          <p15:clr>
            <a:srgbClr val="FBAE40"/>
          </p15:clr>
        </p15:guide>
        <p15:guide id="3" orient="horz" pos="3135" userDrawn="1">
          <p15:clr>
            <a:srgbClr val="FBAE40"/>
          </p15:clr>
        </p15:guide>
        <p15:guide id="4" orient="horz" pos="1275" userDrawn="1">
          <p15:clr>
            <a:srgbClr val="FBAE40"/>
          </p15:clr>
        </p15:guide>
        <p15:guide id="5" pos="3114" userDrawn="1">
          <p15:clr>
            <a:srgbClr val="FBAE40"/>
          </p15:clr>
        </p15:guide>
        <p15:guide id="6" orient="horz" pos="164" userDrawn="1">
          <p15:clr>
            <a:srgbClr val="FBAE40"/>
          </p15:clr>
        </p15:guide>
        <p15:guide id="7" orient="horz" pos="209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791487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571161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orient="horz" pos="2387" userDrawn="1">
          <p15:clr>
            <a:srgbClr val="FBAE40"/>
          </p15:clr>
        </p15:guide>
        <p15:guide id="3" pos="5858" userDrawn="1">
          <p15:clr>
            <a:srgbClr val="FBAE40"/>
          </p15:clr>
        </p15:guide>
        <p15:guide id="4" orient="horz" pos="331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logo com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tipo"/>
          <p:cNvSpPr>
            <a:spLocks noGrp="1" noChangeAspect="1"/>
          </p:cNvSpPr>
          <p:nvPr>
            <p:ph type="pic" sz="quarter" idx="14"/>
          </p:nvPr>
        </p:nvSpPr>
        <p:spPr>
          <a:xfrm>
            <a:off x="1098000" y="2866073"/>
            <a:ext cx="2591192" cy="653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 smtClean="0"/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791487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250705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pos="5858" userDrawn="1">
          <p15:clr>
            <a:srgbClr val="FBAE40"/>
          </p15:clr>
        </p15:guide>
        <p15:guide id="4" orient="horz" pos="2228" userDrawn="1">
          <p15:clr>
            <a:srgbClr val="FBAE40"/>
          </p15:clr>
        </p15:guide>
        <p15:guide id="5" orient="horz" pos="3317" userDrawn="1">
          <p15:clr>
            <a:srgbClr val="FBAE40"/>
          </p15:clr>
        </p15:guide>
        <p15:guide id="6" orient="horz" pos="2387" userDrawn="1">
          <p15:clr>
            <a:srgbClr val="FBAE40"/>
          </p15:clr>
        </p15:guide>
        <p15:guide id="7" orient="horz" pos="39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 com sub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"/>
          <p:cNvSpPr>
            <a:spLocks noGrp="1"/>
          </p:cNvSpPr>
          <p:nvPr>
            <p:ph type="body" sz="quarter" idx="10" hasCustomPrompt="1"/>
          </p:nvPr>
        </p:nvSpPr>
        <p:spPr>
          <a:xfrm>
            <a:off x="1099459" y="4997532"/>
            <a:ext cx="8209794" cy="2316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WE DWELT IN SHADES OF TWILIGHT THROUGH DREAD AND WEARY DAYS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317763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430963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pos="5858" userDrawn="1">
          <p15:clr>
            <a:srgbClr val="FBAE40"/>
          </p15:clr>
        </p15:guide>
        <p15:guide id="3" orient="horz" pos="3022" userDrawn="1">
          <p15:clr>
            <a:srgbClr val="FBAE40"/>
          </p15:clr>
        </p15:guide>
        <p15:guide id="4" orient="horz" pos="3135" userDrawn="1">
          <p15:clr>
            <a:srgbClr val="FBAE40"/>
          </p15:clr>
        </p15:guide>
        <p15:guide id="5" orient="horz" pos="2092" userDrawn="1">
          <p15:clr>
            <a:srgbClr val="FBAE40"/>
          </p15:clr>
        </p15:guide>
        <p15:guide id="6" orient="horz" pos="3294" userDrawn="1">
          <p15:clr>
            <a:srgbClr val="FBAE40"/>
          </p15:clr>
        </p15:guide>
        <p15:guide id="7" orient="horz" pos="392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Logo + título + sub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ogotipo"/>
          <p:cNvSpPr>
            <a:spLocks noGrp="1" noChangeAspect="1"/>
          </p:cNvSpPr>
          <p:nvPr>
            <p:ph type="pic" sz="quarter" idx="14"/>
          </p:nvPr>
        </p:nvSpPr>
        <p:spPr>
          <a:xfrm>
            <a:off x="1098000" y="2399727"/>
            <a:ext cx="2591192" cy="6536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pt-BR" dirty="0" smtClean="0"/>
          </a:p>
        </p:txBody>
      </p:sp>
      <p:sp>
        <p:nvSpPr>
          <p:cNvPr id="4" name="subtítulo"/>
          <p:cNvSpPr>
            <a:spLocks noGrp="1"/>
          </p:cNvSpPr>
          <p:nvPr>
            <p:ph type="body" sz="quarter" idx="10" hasCustomPrompt="1"/>
          </p:nvPr>
        </p:nvSpPr>
        <p:spPr>
          <a:xfrm>
            <a:off x="1099459" y="4997532"/>
            <a:ext cx="8209794" cy="2685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WE DWELT IN SHADES OF TWILIGHT THROUGH DREAD AND WEARY DAYS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3317763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100640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688" userDrawn="1">
          <p15:clr>
            <a:srgbClr val="FBAE40"/>
          </p15:clr>
        </p15:guide>
        <p15:guide id="2" orient="horz" pos="1933" userDrawn="1">
          <p15:clr>
            <a:srgbClr val="FBAE40"/>
          </p15:clr>
        </p15:guide>
        <p15:guide id="3" orient="horz" pos="2092" userDrawn="1">
          <p15:clr>
            <a:srgbClr val="FBAE40"/>
          </p15:clr>
        </p15:guide>
        <p15:guide id="4" orient="horz" pos="3022" userDrawn="1">
          <p15:clr>
            <a:srgbClr val="FBAE40"/>
          </p15:clr>
        </p15:guide>
        <p15:guide id="5" orient="horz" pos="3135" userDrawn="1">
          <p15:clr>
            <a:srgbClr val="FBAE40"/>
          </p15:clr>
        </p15:guide>
        <p15:guide id="6" orient="horz" pos="3339" userDrawn="1">
          <p15:clr>
            <a:srgbClr val="FBAE40"/>
          </p15:clr>
        </p15:guide>
        <p15:guide id="7" pos="5858" userDrawn="1">
          <p15:clr>
            <a:srgbClr val="FBAE40"/>
          </p15:clr>
        </p15:guide>
        <p15:guide id="8" orient="horz" pos="39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- título + tópicos (1 coluna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sta"/>
          <p:cNvSpPr>
            <a:spLocks noGrp="1"/>
          </p:cNvSpPr>
          <p:nvPr>
            <p:ph type="body" sz="quarter" idx="10" hasCustomPrompt="1"/>
          </p:nvPr>
        </p:nvSpPr>
        <p:spPr>
          <a:xfrm>
            <a:off x="1098000" y="2716816"/>
            <a:ext cx="8209794" cy="25161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Blip>
                <a:blip r:embed="rId3"/>
              </a:buBlip>
              <a:defRPr sz="2200" b="1" i="0" cap="all" baseline="0">
                <a:solidFill>
                  <a:schemeClr val="bg1"/>
                </a:solidFill>
                <a:latin typeface="Akzidenz-Grotesk BQ Condensed" pitchFamily="50" charset="0"/>
              </a:defRPr>
            </a:lvl1pPr>
          </a:lstStyle>
          <a:p>
            <a:pPr lvl="0"/>
            <a:r>
              <a:rPr lang="en-US" dirty="0" smtClean="0"/>
              <a:t>Layla</a:t>
            </a:r>
          </a:p>
          <a:p>
            <a:pPr lvl="0"/>
            <a:r>
              <a:rPr lang="en-US" dirty="0" smtClean="0"/>
              <a:t>Tears in heaven</a:t>
            </a:r>
          </a:p>
          <a:p>
            <a:pPr lvl="0"/>
            <a:r>
              <a:rPr lang="en-US" dirty="0" smtClean="0"/>
              <a:t>Change the world</a:t>
            </a:r>
          </a:p>
          <a:p>
            <a:pPr lvl="0"/>
            <a:r>
              <a:rPr lang="en-US" dirty="0" smtClean="0"/>
              <a:t>Wonderful tonight</a:t>
            </a:r>
          </a:p>
          <a:p>
            <a:pPr lvl="0"/>
            <a:r>
              <a:rPr lang="en-US" dirty="0" smtClean="0"/>
              <a:t>They call me the breeze</a:t>
            </a:r>
          </a:p>
          <a:p>
            <a:pPr lvl="0"/>
            <a:r>
              <a:rPr lang="en-US" dirty="0" smtClean="0"/>
              <a:t>I got the same old blues</a:t>
            </a:r>
          </a:p>
        </p:txBody>
      </p:sp>
      <p:sp>
        <p:nvSpPr>
          <p:cNvPr id="7" name="título"/>
          <p:cNvSpPr>
            <a:spLocks noGrp="1"/>
          </p:cNvSpPr>
          <p:nvPr>
            <p:ph type="title" hasCustomPrompt="1"/>
          </p:nvPr>
        </p:nvSpPr>
        <p:spPr>
          <a:xfrm>
            <a:off x="1099459" y="894050"/>
            <a:ext cx="8209794" cy="14742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pt-BR" sz="6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IMAGINATIONS FROM THE OTHER SIDE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4978318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3294" userDrawn="1">
          <p15:clr>
            <a:srgbClr val="FBAE40"/>
          </p15:clr>
        </p15:guide>
        <p15:guide id="2" pos="688" userDrawn="1">
          <p15:clr>
            <a:srgbClr val="FBAE40"/>
          </p15:clr>
        </p15:guide>
        <p15:guide id="3" pos="5858" userDrawn="1">
          <p15:clr>
            <a:srgbClr val="FBAE40"/>
          </p15:clr>
        </p15:guide>
        <p15:guide id="4" orient="horz" pos="572" userDrawn="1">
          <p15:clr>
            <a:srgbClr val="FBAE40"/>
          </p15:clr>
        </p15:guide>
        <p15:guide id="5" orient="horz" pos="1502" userDrawn="1">
          <p15:clr>
            <a:srgbClr val="FBAE40"/>
          </p15:clr>
        </p15:guide>
        <p15:guide id="6" orient="horz" pos="1706" userDrawn="1">
          <p15:clr>
            <a:srgbClr val="FBAE40"/>
          </p15:clr>
        </p15:guide>
        <p15:guide id="7" orient="horz" pos="39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4119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49" r:id="rId2"/>
    <p:sldLayoutId id="2147483660" r:id="rId3"/>
    <p:sldLayoutId id="2147483650" r:id="rId4"/>
    <p:sldLayoutId id="2147483651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89" r:id="rId20"/>
    <p:sldLayoutId id="2147483675" r:id="rId21"/>
    <p:sldLayoutId id="2147483676" r:id="rId22"/>
    <p:sldLayoutId id="2147483677" r:id="rId23"/>
    <p:sldLayoutId id="2147483688" r:id="rId24"/>
    <p:sldLayoutId id="2147483678" r:id="rId25"/>
    <p:sldLayoutId id="2147483679" r:id="rId26"/>
    <p:sldLayoutId id="2147483680" r:id="rId27"/>
    <p:sldLayoutId id="2147483690" r:id="rId28"/>
    <p:sldLayoutId id="2147483681" r:id="rId29"/>
    <p:sldLayoutId id="2147483682" r:id="rId30"/>
    <p:sldLayoutId id="2147483683" r:id="rId31"/>
    <p:sldLayoutId id="2147483691" r:id="rId32"/>
    <p:sldLayoutId id="2147483684" r:id="rId33"/>
    <p:sldLayoutId id="2147483685" r:id="rId34"/>
    <p:sldLayoutId id="2147483686" r:id="rId35"/>
    <p:sldLayoutId id="2147483692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17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1092200" y="1993692"/>
            <a:ext cx="10007600" cy="28181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3000" b="1" i="0" u="none" kern="1200" cap="all" spc="0" baseline="0" smtClean="0">
                <a:solidFill>
                  <a:schemeClr val="bg1"/>
                </a:solidFill>
                <a:latin typeface="Akzidenz-Grotesk BQ Condensed" pitchFamily="50" charset="0"/>
                <a:ea typeface="+mn-ea"/>
                <a:cs typeface="+mn-cs"/>
              </a:defRPr>
            </a:lvl1pPr>
          </a:lstStyle>
          <a:p>
            <a:pPr algn="ctr"/>
            <a:r>
              <a:rPr lang="pt-BR" sz="6000" dirty="0" smtClean="0">
                <a:solidFill>
                  <a:schemeClr val="tx1"/>
                </a:solidFill>
              </a:rPr>
              <a:t>José reis aboboreira</a:t>
            </a:r>
            <a:endParaRPr lang="pt-BR" sz="6000" dirty="0">
              <a:solidFill>
                <a:schemeClr val="tx1"/>
              </a:solidFill>
            </a:endParaRPr>
          </a:p>
          <a:p>
            <a:pPr algn="ctr"/>
            <a:r>
              <a:rPr lang="pt-BR" sz="4500" b="0" cap="none" dirty="0" smtClean="0">
                <a:solidFill>
                  <a:schemeClr val="tx1"/>
                </a:solidFill>
                <a:latin typeface="Akzidenz-Grotesk BQ Light Conde" pitchFamily="50" charset="0"/>
              </a:rPr>
              <a:t>PRESIDENTE</a:t>
            </a:r>
          </a:p>
          <a:p>
            <a:pPr algn="ctr"/>
            <a:r>
              <a:rPr lang="pt-BR" sz="4500" b="0" cap="none" dirty="0" smtClean="0">
                <a:solidFill>
                  <a:schemeClr val="tx1"/>
                </a:solidFill>
                <a:latin typeface="Akzidenz-Grotesk BQ Light Conde" pitchFamily="50" charset="0"/>
              </a:rPr>
              <a:t>aboboreira@portalimap.org.br</a:t>
            </a:r>
          </a:p>
        </p:txBody>
      </p:sp>
    </p:spTree>
    <p:extLst>
      <p:ext uri="{BB962C8B-B14F-4D97-AF65-F5344CB8AC3E}">
        <p14:creationId xmlns:p14="http://schemas.microsoft.com/office/powerpoint/2010/main" xmlns="" val="264122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presidente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Dr. José reis aboboreira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8334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Transparência pública no brasil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667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/>
          <p:cNvGrpSpPr/>
          <p:nvPr/>
        </p:nvGrpSpPr>
        <p:grpSpPr>
          <a:xfrm>
            <a:off x="582631" y="224852"/>
            <a:ext cx="11834219" cy="6411735"/>
            <a:chOff x="522671" y="194872"/>
            <a:chExt cx="11834219" cy="6411735"/>
          </a:xfrm>
        </p:grpSpPr>
        <p:sp>
          <p:nvSpPr>
            <p:cNvPr id="3" name="CaixaDeTexto 2"/>
            <p:cNvSpPr txBox="1"/>
            <p:nvPr/>
          </p:nvSpPr>
          <p:spPr>
            <a:xfrm>
              <a:off x="6356680" y="5683277"/>
              <a:ext cx="21744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Decreto 6170/07</a:t>
              </a:r>
            </a:p>
            <a:p>
              <a:pPr algn="ctr"/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Transferência de Recursos</a:t>
              </a: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522671" y="194872"/>
              <a:ext cx="11834219" cy="5799924"/>
              <a:chOff x="532662" y="698163"/>
              <a:chExt cx="10605601" cy="5342764"/>
            </a:xfrm>
          </p:grpSpPr>
          <p:pic>
            <p:nvPicPr>
              <p:cNvPr id="5" name="Imagem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32662" y="1499417"/>
                <a:ext cx="10605601" cy="3672190"/>
              </a:xfrm>
              <a:prstGeom prst="rect">
                <a:avLst/>
              </a:prstGeom>
            </p:spPr>
          </p:pic>
          <p:sp>
            <p:nvSpPr>
              <p:cNvPr id="6" name="CaixaDeTexto 5"/>
              <p:cNvSpPr txBox="1"/>
              <p:nvPr/>
            </p:nvSpPr>
            <p:spPr>
              <a:xfrm>
                <a:off x="1910983" y="2650933"/>
                <a:ext cx="839449" cy="42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1988</a:t>
                </a:r>
                <a:endParaRPr lang="pt-BR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CaixaDeTexto 6">
                <a:hlinkClick r:id="rId4" action="ppaction://hlinksldjump"/>
              </p:cNvPr>
              <p:cNvSpPr txBox="1"/>
              <p:nvPr/>
            </p:nvSpPr>
            <p:spPr>
              <a:xfrm>
                <a:off x="935062" y="2205101"/>
                <a:ext cx="2689176" cy="39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Constituição Federal</a:t>
                </a:r>
                <a:endParaRPr lang="pt-B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3605811" y="2650701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1998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CaixaDeTexto 8"/>
              <p:cNvSpPr txBox="1"/>
              <p:nvPr/>
            </p:nvSpPr>
            <p:spPr>
              <a:xfrm>
                <a:off x="2283662" y="4871806"/>
                <a:ext cx="1948721" cy="59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Lei 8666/93 Licitações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4287515" y="2642123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1999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" name="Conector reto 10"/>
              <p:cNvCxnSpPr/>
              <p:nvPr/>
            </p:nvCxnSpPr>
            <p:spPr>
              <a:xfrm flipV="1">
                <a:off x="3219256" y="3195403"/>
                <a:ext cx="2498" cy="152649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CaixaDeTexto 11"/>
              <p:cNvSpPr txBox="1"/>
              <p:nvPr/>
            </p:nvSpPr>
            <p:spPr>
              <a:xfrm>
                <a:off x="5033578" y="2643441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5793919" y="2643441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2002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6492519" y="2644991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2007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7274827" y="2644990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2009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Conector reto 15"/>
              <p:cNvCxnSpPr/>
              <p:nvPr/>
            </p:nvCxnSpPr>
            <p:spPr>
              <a:xfrm flipV="1">
                <a:off x="8310395" y="3182911"/>
                <a:ext cx="2498" cy="1526499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CaixaDeTexto 16"/>
              <p:cNvSpPr txBox="1"/>
              <p:nvPr/>
            </p:nvSpPr>
            <p:spPr>
              <a:xfrm>
                <a:off x="2846140" y="2647403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1993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8046189" y="2655500"/>
                <a:ext cx="839449" cy="340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2011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9009585" y="2644987"/>
                <a:ext cx="839449" cy="425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2012</a:t>
                </a:r>
                <a:endParaRPr lang="pt-BR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0" name="Conector reto 19"/>
              <p:cNvCxnSpPr/>
              <p:nvPr/>
            </p:nvCxnSpPr>
            <p:spPr>
              <a:xfrm>
                <a:off x="3981680" y="3190063"/>
                <a:ext cx="15766" cy="630621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ixaDeTexto 20"/>
              <p:cNvSpPr txBox="1"/>
              <p:nvPr/>
            </p:nvSpPr>
            <p:spPr>
              <a:xfrm>
                <a:off x="3222189" y="3894685"/>
                <a:ext cx="1948721" cy="59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Lei 9755/98 Contas Públicas</a:t>
                </a:r>
              </a:p>
            </p:txBody>
          </p:sp>
          <p:cxnSp>
            <p:nvCxnSpPr>
              <p:cNvPr id="22" name="Conector reto 21"/>
              <p:cNvCxnSpPr/>
              <p:nvPr/>
            </p:nvCxnSpPr>
            <p:spPr>
              <a:xfrm flipV="1">
                <a:off x="4645215" y="2268497"/>
                <a:ext cx="5615" cy="321446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>
                <a:off x="5376041" y="3184634"/>
                <a:ext cx="0" cy="1734207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/>
              <p:cNvCxnSpPr/>
              <p:nvPr/>
            </p:nvCxnSpPr>
            <p:spPr>
              <a:xfrm flipH="1" flipV="1">
                <a:off x="6085490" y="1355834"/>
                <a:ext cx="31531" cy="1245477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ixaDeTexto 24"/>
              <p:cNvSpPr txBox="1"/>
              <p:nvPr/>
            </p:nvSpPr>
            <p:spPr>
              <a:xfrm>
                <a:off x="3668279" y="1423734"/>
                <a:ext cx="1948721" cy="850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Instrução Normativa TCU nº. 28 </a:t>
                </a:r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4425028" y="4935210"/>
                <a:ext cx="1948721" cy="110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LC 101/00 </a:t>
                </a:r>
              </a:p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Lei de Responsabilidade Fiscal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7324735" y="4729532"/>
                <a:ext cx="1948721" cy="1020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Lei 12527/11</a:t>
                </a:r>
              </a:p>
              <a:p>
                <a:pPr algn="ctr"/>
                <a:r>
                  <a:rPr lang="pt-BR" sz="2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Acesso à Informação</a:t>
                </a:r>
                <a:endParaRPr lang="pt-BR" sz="2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8" name="Conector reto 27"/>
              <p:cNvCxnSpPr/>
              <p:nvPr/>
            </p:nvCxnSpPr>
            <p:spPr>
              <a:xfrm>
                <a:off x="6794938" y="3200399"/>
                <a:ext cx="15766" cy="2475186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 flipH="1" flipV="1">
                <a:off x="7551930" y="2293495"/>
                <a:ext cx="10856" cy="292825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CaixaDeTexto 29"/>
              <p:cNvSpPr txBox="1"/>
              <p:nvPr/>
            </p:nvSpPr>
            <p:spPr>
              <a:xfrm>
                <a:off x="5149813" y="698163"/>
                <a:ext cx="1948721" cy="59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Lei 10520/02</a:t>
                </a:r>
              </a:p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Pregão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6547291" y="1220423"/>
                <a:ext cx="1948721" cy="110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LC 131/09</a:t>
                </a:r>
              </a:p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Receitas e Despesas em tempo real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8639674" y="3421720"/>
                <a:ext cx="1948721" cy="850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Lei 12682/12</a:t>
                </a:r>
              </a:p>
              <a:p>
                <a:pPr algn="ctr"/>
                <a:r>
                  <a:rPr lang="pt-BR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Gestão Documental</a:t>
                </a:r>
                <a:endParaRPr lang="pt-B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7653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Sítio oficial – conteúdo e requisitos mínimos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277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99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44774" y="1113980"/>
            <a:ext cx="5751226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Registro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das competências e estrutura organizacional, endereços e telefones das respectivas unidades e horários de atendimento ao público;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Registros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de quaisquer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repasses, transferências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de recursos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financeiros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 convênios;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Registros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receitas e despesas; 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Informações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concernentes a procedimentos licitatórios, inclusive os respectivos editais e resultados, bem como a todos os contratos celebrados;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em caso de contratação direta: justificativa e autorização;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Dados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gerais para o acompanhamento de programas, ações, projetos e obras de órgãos e entidades;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Respostas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a perguntas mais frequentes da sociedade. </a:t>
            </a:r>
            <a:endParaRPr lang="pt-BR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Legislação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Municipal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Instrumentos de Planejamento 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(PPA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, LOA, LDO, QDD e Decretos suplementares)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22026" y="104931"/>
            <a:ext cx="10747947" cy="86177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CONTEÚDO</a:t>
            </a:r>
            <a:endParaRPr lang="pt-BR" sz="5000" b="1" dirty="0">
              <a:ln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23023" y="621396"/>
            <a:ext cx="509665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 startAt="8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Relatórios Resumidos de Execução Orçamentária e Gestão Fiscal (RREO e RGF)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Remuneração de Servidores – Individualizada por nome do agente público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Diárias e Passagens – Nome do favorecido, data, destino, cargo do favorecido e motivo da viagem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Quantitativo de cargos e funções autorizados em Lei, identificando os providos e os vagos, bem como a relação dos servidores contratados indicando as funções e locais de lotação e/ou exercício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Concursos e Processos Seletivos na íntegra – Edital, impugnações, decisões, alterações, resultados de provas até os atos de nomeações.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r>
              <a:rPr lang="pt-BR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Transparência Passiva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– SIC (Presencial e Eletrônico) e Ouvidoria: Regulamentação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do Acesso à Informação no Município e nomeação dos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gestores 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9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8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47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44774" y="1084001"/>
            <a:ext cx="5751226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Conter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ferramenta de pesquisa de conteúdo que permita o acesso à informação de forma objetiva, transparente, clara e em linguagem de fácil compreensão;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Possibilitar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a gravação de relatórios em diversos formatos eletrônicos, inclusive abertos e não proprietários, tais como planilhas e texto, de modo a facilitar a análise das informações;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ossibilitar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o acesso automatizado por sistemas externos em formatos abertos, estruturados e legíveis por máquina;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ivulgar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em detalhes os formatos utilizados para estruturação da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informação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 Manual JSON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Indicar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local e instruções que permitam ao interessado comunicar-se, por via eletrônica ou telefônica, com o órgão ou entidade detentora do sítio; 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22026" y="104931"/>
            <a:ext cx="10747947" cy="86177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 smtClean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REQUISITOS TÉCNICOS</a:t>
            </a:r>
            <a:endParaRPr lang="pt-BR" sz="5000" b="1" dirty="0">
              <a:ln>
                <a:solidFill>
                  <a:schemeClr val="tx2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793043" y="711336"/>
            <a:ext cx="5096656" cy="724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 startAt="8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Adotar 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as medidas necessárias para garantir 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acessibilidade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 de conteúdo para pessoas com deficiência, nos termos do art. 17 da Lei no 10.098, de 19 de dezembro de 2000, e do art. 9o da Convenção sobre os Direitos das Pessoas com Deficiência, aprovada pelo Decreto Legislativo no 186, de 9 de julho de 2008. </a:t>
            </a:r>
            <a:endParaRPr lang="pt-BR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Atender as cartilhas de Acessibilidade do Governo Federal (Padrão W3C, não utilizar scripts e cookies, URL amigável e </a:t>
            </a:r>
            <a:r>
              <a:rPr lang="pt-BR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Serviço de Informação ao Cidadão Eletrônico e formulários para atendimento presencial</a:t>
            </a: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Garantir a autenticidade e a integridade das informações disponíveis para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acesso</a:t>
            </a:r>
            <a:r>
              <a:rPr lang="pt-BR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(Certificado ICP-Brasil, Assinatura Digital e  Carimbo de Tempo)</a:t>
            </a: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endParaRPr lang="pt-BR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endParaRPr lang="pt-BR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 startAt="7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 startAt="7"/>
            </a:pPr>
            <a:endParaRPr lang="pt-B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23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Slide flat 2015">
      <a:dk1>
        <a:srgbClr val="333333"/>
      </a:dk1>
      <a:lt1>
        <a:srgbClr val="FFFFFF"/>
      </a:lt1>
      <a:dk2>
        <a:srgbClr val="0B3142"/>
      </a:dk2>
      <a:lt2>
        <a:srgbClr val="EDEDED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MAP">
      <a:majorFont>
        <a:latin typeface="Akzidenz-Grotesk BQ Condensed"/>
        <a:ea typeface=""/>
        <a:cs typeface=""/>
      </a:majorFont>
      <a:minorFont>
        <a:latin typeface="Akzidenz-Grotesk BQ Ligh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omercial_Padrão novo" id="{0B8EFC22-56D0-4E9C-88AC-6883F26A344A}" vid="{5E854E4F-845B-4A43-8886-29C86A184E27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Comercial_Padrão novo</Template>
  <TotalTime>2416</TotalTime>
  <Words>550</Words>
  <Application>Microsoft Office PowerPoint</Application>
  <PresentationFormat>Personalizar</PresentationFormat>
  <Paragraphs>66</Paragraphs>
  <Slides>10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Akzidenz-Grotesk BQ Condensed</vt:lpstr>
      <vt:lpstr>Akzidenz-Grotesk BQ Light Conde</vt:lpstr>
      <vt:lpstr>Calibri</vt:lpstr>
      <vt:lpstr>Akzidenz-Grotesk BQ Light</vt:lpstr>
      <vt:lpstr>Tema do Office</vt:lpstr>
      <vt:lpstr>Slide 1</vt:lpstr>
      <vt:lpstr>Dr. José reis aboboreira</vt:lpstr>
      <vt:lpstr>Transparência pública no brasil</vt:lpstr>
      <vt:lpstr>Slide 4</vt:lpstr>
      <vt:lpstr>Sítio oficial – conteúdo e requisitos mínimos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Cabral</dc:creator>
  <cp:keywords>imap, slide, apresentação, flat, 2015</cp:keywords>
  <cp:lastModifiedBy>Acer</cp:lastModifiedBy>
  <cp:revision>279</cp:revision>
  <dcterms:created xsi:type="dcterms:W3CDTF">2014-12-05T13:10:40Z</dcterms:created>
  <dcterms:modified xsi:type="dcterms:W3CDTF">2016-11-23T14:46:19Z</dcterms:modified>
  <cp:category>Comunicação</cp:category>
</cp:coreProperties>
</file>