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6" r:id="rId3"/>
    <p:sldId id="298" r:id="rId4"/>
    <p:sldId id="294" r:id="rId5"/>
    <p:sldId id="299" r:id="rId6"/>
    <p:sldId id="300" r:id="rId7"/>
    <p:sldId id="305" r:id="rId8"/>
    <p:sldId id="301" r:id="rId9"/>
    <p:sldId id="304" r:id="rId10"/>
    <p:sldId id="302" r:id="rId11"/>
    <p:sldId id="303" r:id="rId12"/>
    <p:sldId id="296" r:id="rId13"/>
  </p:sldIdLst>
  <p:sldSz cx="9144000" cy="6858000" type="screen4x3"/>
  <p:notesSz cx="6864350" cy="99949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Calibri" pitchFamily="3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Calibri" pitchFamily="3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48">
          <p15:clr>
            <a:srgbClr val="A4A3A4"/>
          </p15:clr>
        </p15:guide>
        <p15:guide id="4" pos="216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02" y="3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  <p:guide orient="horz" pos="3148"/>
        <p:guide pos="216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/>
          <a:lstStyle>
            <a:lvl1pPr algn="r">
              <a:defRPr sz="1300"/>
            </a:lvl1pPr>
          </a:lstStyle>
          <a:p>
            <a:fld id="{4E632D25-5352-44C7-A435-FEA5E34687BF}" type="datetimeFigureOut">
              <a:rPr lang="pt-BR" smtClean="0"/>
              <a:t>23/11/2016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9342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8210" y="9493420"/>
            <a:ext cx="2974552" cy="499745"/>
          </a:xfrm>
          <a:prstGeom prst="rect">
            <a:avLst/>
          </a:prstGeom>
        </p:spPr>
        <p:txBody>
          <a:bodyPr vert="horz" lIns="96332" tIns="48166" rIns="96332" bIns="48166" rtlCol="0" anchor="b"/>
          <a:lstStyle>
            <a:lvl1pPr algn="r">
              <a:defRPr sz="1300"/>
            </a:lvl1pPr>
          </a:lstStyle>
          <a:p>
            <a:fld id="{5206B9F6-0ED7-4394-BB75-DD9CF46A88C7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0645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1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62" name="AutoShape 2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72" name="AutoShape 12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73" name="AutoShape 13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78" name="AutoShape 18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79" name="AutoShape 19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80" name="AutoShape 20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81" name="AutoShape 21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82" name="AutoShape 22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83" name="AutoShape 23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84" name="AutoShape 24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85" name="AutoShape 25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86" name="AutoShape 26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87" name="AutoShape 27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88" name="AutoShape 28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89" name="AutoShape 29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90" name="AutoShape 30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91" name="AutoShape 31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92" name="AutoShape 32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93" name="AutoShape 33"/>
          <p:cNvSpPr>
            <a:spLocks noChangeArrowheads="1"/>
          </p:cNvSpPr>
          <p:nvPr/>
        </p:nvSpPr>
        <p:spPr bwMode="auto">
          <a:xfrm>
            <a:off x="0" y="0"/>
            <a:ext cx="6864350" cy="99949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332" tIns="48166" rIns="96332" bIns="48166" anchor="ctr"/>
          <a:lstStyle/>
          <a:p>
            <a:endParaRPr lang="pt-BR"/>
          </a:p>
        </p:txBody>
      </p:sp>
      <p:sp>
        <p:nvSpPr>
          <p:cNvPr id="15394" name="Rectangle 3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995525" y="-12893675"/>
            <a:ext cx="18129250" cy="1359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15395" name="Rectangle 35"/>
          <p:cNvSpPr>
            <a:spLocks noGrp="1" noChangeArrowheads="1"/>
          </p:cNvSpPr>
          <p:nvPr>
            <p:ph type="body"/>
          </p:nvPr>
        </p:nvSpPr>
        <p:spPr bwMode="auto">
          <a:xfrm>
            <a:off x="686436" y="4747578"/>
            <a:ext cx="5437455" cy="4438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001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5003463" y="-12893675"/>
            <a:ext cx="18180051" cy="136350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436" y="4747578"/>
            <a:ext cx="5445400" cy="44473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38086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995525" y="-12893675"/>
            <a:ext cx="18130838" cy="13598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436" y="4747578"/>
            <a:ext cx="5439044" cy="44404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259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995525" y="-12893675"/>
            <a:ext cx="18130838" cy="13598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436" y="4747578"/>
            <a:ext cx="5439044" cy="44404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102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995525" y="-12893675"/>
            <a:ext cx="18130838" cy="13598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436" y="4747578"/>
            <a:ext cx="5439044" cy="44404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7340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995525" y="-12893675"/>
            <a:ext cx="18130838" cy="13598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436" y="4747578"/>
            <a:ext cx="5439044" cy="44404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441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995525" y="-12893675"/>
            <a:ext cx="18130838" cy="13598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436" y="4747578"/>
            <a:ext cx="5439044" cy="44404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62694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995525" y="-12893675"/>
            <a:ext cx="18130838" cy="13598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436" y="4747578"/>
            <a:ext cx="5439044" cy="44404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3449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995525" y="-12893675"/>
            <a:ext cx="18130838" cy="13598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436" y="4747578"/>
            <a:ext cx="5439044" cy="44404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01824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995525" y="-12893675"/>
            <a:ext cx="18130838" cy="13598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436" y="4747578"/>
            <a:ext cx="5439044" cy="44404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388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995525" y="-12893675"/>
            <a:ext cx="18130838" cy="13598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436" y="4747578"/>
            <a:ext cx="5439044" cy="44404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992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995525" y="-12893675"/>
            <a:ext cx="18130838" cy="135985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436" y="4747578"/>
            <a:ext cx="5439044" cy="444044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6489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27F13DE-3D96-4F1D-8150-B58CF31F73EB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880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5546CBD-B9D5-4A57-A351-DBD0FD0721CB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6983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4638" y="128588"/>
            <a:ext cx="2055812" cy="59912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5038" cy="59912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3741608-7A70-410C-B678-15BCE2990615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553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683BD33-2E95-4FCD-8327-EE440E42F162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29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9734EEE-32AF-494B-86BD-EC8EFC5FE45E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7178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5425" cy="4519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72B54408-6E63-4CC9-8E04-CD0B08145232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00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C86437E-194A-473A-8860-2BAEF966A3FB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7284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5E3F644-4735-421C-84F2-B422D47BC6B8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9702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03B5C97-03B3-47BD-9F5C-9A8760610C55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91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F039A2D-B2E3-4CB5-AE77-238C6597759C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567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9683898-07A4-4E54-8BCB-A96637FFAD39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656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71925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925" y="25400"/>
            <a:ext cx="5172075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3250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texto do título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3250" cy="451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Clique para editar o formato do texto da estrutura de tópicos</a:t>
            </a:r>
          </a:p>
          <a:p>
            <a:pPr lvl="1"/>
            <a:r>
              <a:rPr lang="en-GB"/>
              <a:t>2.º Nível da estrutura de tópicos</a:t>
            </a:r>
          </a:p>
          <a:p>
            <a:pPr lvl="2"/>
            <a:r>
              <a:rPr lang="en-GB"/>
              <a:t>3.º Nível da estrutura de tópicos</a:t>
            </a:r>
          </a:p>
          <a:p>
            <a:pPr lvl="3"/>
            <a:r>
              <a:rPr lang="en-GB"/>
              <a:t>4.º Nível da estrutura de tópicos</a:t>
            </a:r>
          </a:p>
          <a:p>
            <a:pPr lvl="4"/>
            <a:r>
              <a:rPr lang="en-GB"/>
              <a:t>5.º Nível da estrutura de tópicos</a:t>
            </a:r>
          </a:p>
          <a:p>
            <a:pPr lvl="4"/>
            <a:r>
              <a:rPr lang="en-GB"/>
              <a:t>6.º Nível da estrutura de tópicos</a:t>
            </a:r>
          </a:p>
          <a:p>
            <a:pPr lvl="4"/>
            <a:r>
              <a:rPr lang="en-GB"/>
              <a:t>7.º Nível da estrutura de tópicos</a:t>
            </a:r>
          </a:p>
          <a:p>
            <a:pPr lvl="4"/>
            <a:r>
              <a:rPr lang="en-GB"/>
              <a:t>8.º Nível da estrutura de tópicos</a:t>
            </a:r>
          </a:p>
          <a:p>
            <a:pPr lvl="4"/>
            <a:r>
              <a:rPr lang="en-GB"/>
              <a:t>9.º Nível da estrutura de tópicos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57200" y="6356350"/>
            <a:ext cx="2128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6350"/>
            <a:ext cx="21272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45000"/>
              <a:buFontTx/>
              <a:buNone/>
              <a:tabLst>
                <a:tab pos="723900" algn="l"/>
                <a:tab pos="1447800" algn="l"/>
              </a:tabLst>
              <a:defRPr sz="1200">
                <a:solidFill>
                  <a:srgbClr val="898989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fld id="{47953DC2-766A-4B34-AC5C-3D9BADFB29E5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pitchFamily="32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pitchFamily="32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pitchFamily="32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pitchFamily="32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pitchFamily="32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pitchFamily="32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pitchFamily="32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pitchFamily="32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.br/search?q=tribunal+de+contas+dos+munic%C3%ADpios+do+estado+da+bahia+endere%C3%A7o&amp;stick=H4sIAAAAAAAAAOPgE-LWT9c3LEkxNytOSdGSzU620s_JT04syczPgzOsElNSilKLiwEiPbmGLgAAAA&amp;sa=X&amp;ved=0ahUKEwiM89Sky__NAhUDfZAKHZjZDt4Q6BMIgAEwD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google.com.br/search?q=tribunal+de+contas+dos+munic%C3%ADpios+do+estado+da+bahia+telefone&amp;stick=H4sIAAAAAAAAAOPgE-LWT9c3LEkxNytOSdHSz0620k_Oz8lJTS7JzM_Tz87LL89JTUlPjS9IzEvNKdbPSCyOL8jIz0u1ApMA-pJ8jEAAAAA&amp;sa=X&amp;ved=0ahUKEwiM89Sky__NAhUDfZAKHZjZDt4Q6BMIgwEwDw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cm.ba.gov.br/etcm-manual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1"/>
          <p:cNvSpPr txBox="1">
            <a:spLocks noChangeArrowheads="1"/>
          </p:cNvSpPr>
          <p:nvPr/>
        </p:nvSpPr>
        <p:spPr bwMode="auto">
          <a:xfrm>
            <a:off x="0" y="1052736"/>
            <a:ext cx="9102010" cy="5388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sz="4800" i="1" dirty="0" smtClean="0">
                <a:solidFill>
                  <a:schemeClr val="tx1"/>
                </a:solidFill>
              </a:rPr>
              <a:t>Providências </a:t>
            </a:r>
            <a:r>
              <a:rPr lang="pt-BR" sz="4800" i="1" dirty="0">
                <a:solidFill>
                  <a:schemeClr val="tx1"/>
                </a:solidFill>
              </a:rPr>
              <a:t>a serem </a:t>
            </a:r>
            <a:r>
              <a:rPr lang="pt-BR" sz="4800" i="1" dirty="0" smtClean="0">
                <a:solidFill>
                  <a:schemeClr val="tx1"/>
                </a:solidFill>
              </a:rPr>
              <a:t>adotadas nos </a:t>
            </a:r>
            <a:r>
              <a:rPr lang="pt-BR" sz="4800" i="1" dirty="0">
                <a:solidFill>
                  <a:schemeClr val="tx1"/>
                </a:solidFill>
              </a:rPr>
              <a:t>primeiros dias </a:t>
            </a:r>
            <a:r>
              <a:rPr lang="pt-BR" sz="4800" i="1" dirty="0" smtClean="0">
                <a:solidFill>
                  <a:schemeClr val="tx1"/>
                </a:solidFill>
              </a:rPr>
              <a:t>do</a:t>
            </a:r>
          </a:p>
          <a:p>
            <a:pPr eaLnBrk="1" hangingPunct="1">
              <a:buClrTx/>
              <a:buFontTx/>
              <a:buNone/>
            </a:pPr>
            <a:r>
              <a:rPr lang="pt-BR" sz="4800" i="1" dirty="0" smtClean="0">
                <a:solidFill>
                  <a:schemeClr val="tx1"/>
                </a:solidFill>
              </a:rPr>
              <a:t>governo municipal</a:t>
            </a:r>
            <a:r>
              <a:rPr lang="pt-BR" sz="4800" dirty="0">
                <a:solidFill>
                  <a:schemeClr val="tx1"/>
                </a:solidFill>
              </a:rPr>
              <a:t/>
            </a:r>
            <a:br>
              <a:rPr lang="pt-BR" sz="4800" dirty="0">
                <a:solidFill>
                  <a:schemeClr val="tx1"/>
                </a:solidFill>
              </a:rPr>
            </a:br>
            <a:endParaRPr lang="pt-BR" sz="4600" b="1" dirty="0">
              <a:solidFill>
                <a:schemeClr val="tx1"/>
              </a:solidFill>
              <a:latin typeface="Arial" charset="0"/>
            </a:endParaRPr>
          </a:p>
          <a:p>
            <a:pPr eaLnBrk="1" hangingPunct="1">
              <a:buClrTx/>
              <a:buFontTx/>
              <a:buNone/>
            </a:pPr>
            <a:endParaRPr lang="pt-BR" sz="4600" b="1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buClrTx/>
              <a:buFontTx/>
              <a:buNone/>
            </a:pPr>
            <a:endParaRPr lang="pt-BR" sz="2400" b="1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buClrTx/>
              <a:buFontTx/>
              <a:buNone/>
            </a:pPr>
            <a:endParaRPr lang="pt-BR" sz="2400" b="1" dirty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pt-BR" sz="2400" b="1" dirty="0" smtClean="0">
                <a:solidFill>
                  <a:srgbClr val="000000"/>
                </a:solidFill>
                <a:latin typeface="Arial" charset="0"/>
              </a:rPr>
              <a:t>Juliano </a:t>
            </a:r>
            <a:r>
              <a:rPr lang="pt-BR" sz="2400" b="1" dirty="0">
                <a:solidFill>
                  <a:srgbClr val="000000"/>
                </a:solidFill>
                <a:latin typeface="Arial" charset="0"/>
              </a:rPr>
              <a:t>Santos da Silva</a:t>
            </a:r>
          </a:p>
          <a:p>
            <a:pPr algn="ctr" eaLnBrk="1" hangingPunct="1">
              <a:buClrTx/>
              <a:buFontTx/>
              <a:buNone/>
            </a:pPr>
            <a:r>
              <a:rPr lang="pt-BR" b="1" dirty="0">
                <a:solidFill>
                  <a:srgbClr val="000000"/>
                </a:solidFill>
                <a:latin typeface="Arial" charset="0"/>
              </a:rPr>
              <a:t>Auditor Estadual de Controle Externo</a:t>
            </a:r>
          </a:p>
          <a:p>
            <a:pPr algn="ctr" eaLnBrk="1" hangingPunct="1">
              <a:buClrTx/>
              <a:buFontTx/>
              <a:buNone/>
            </a:pPr>
            <a:r>
              <a:rPr lang="pt-BR" b="1" dirty="0">
                <a:solidFill>
                  <a:srgbClr val="000000"/>
                </a:solidFill>
                <a:latin typeface="Arial" charset="0"/>
              </a:rPr>
              <a:t>Inspetor Regional – 4ª IRCE - Itabuna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553200" y="6356350"/>
            <a:ext cx="2128838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r" eaLnBrk="1" hangingPunct="1">
              <a:buClrTx/>
              <a:buSzPct val="45000"/>
              <a:buFontTx/>
              <a:buNone/>
            </a:pPr>
            <a:fld id="{E3C469F2-6FF4-44E7-8662-3B00F5CBFA44}" type="slidenum">
              <a:rPr lang="pt-BR" sz="1200">
                <a:solidFill>
                  <a:srgbClr val="898989"/>
                </a:solidFill>
                <a:latin typeface="Times New Roman" pitchFamily="16" charset="0"/>
              </a:rPr>
              <a:pPr algn="r" eaLnBrk="1" hangingPunct="1">
                <a:buClrTx/>
                <a:buSzPct val="45000"/>
                <a:buFontTx/>
                <a:buNone/>
              </a:pPr>
              <a:t>1</a:t>
            </a:fld>
            <a:endParaRPr lang="pt-BR" sz="1200">
              <a:solidFill>
                <a:srgbClr val="898989"/>
              </a:solidFill>
              <a:latin typeface="Times New Roman" pitchFamily="1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6016" y="1844824"/>
            <a:ext cx="4169970" cy="343525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16000"/>
              </a:srgbClr>
            </a:outerShdw>
          </a:effec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r" eaLnBrk="1" hangingPunct="1">
              <a:buClrTx/>
              <a:buSzPct val="45000"/>
              <a:buFontTx/>
              <a:buNone/>
            </a:pPr>
            <a:fld id="{BD5C72EE-63B7-4EC2-8A67-555A9637BFE9}" type="slidenum">
              <a:rPr lang="pt-BR" sz="1400">
                <a:solidFill>
                  <a:srgbClr val="000000"/>
                </a:solidFill>
                <a:latin typeface="Arial" charset="0"/>
              </a:rPr>
              <a:pPr algn="r" eaLnBrk="1" hangingPunct="1">
                <a:buClrTx/>
                <a:buSzPct val="45000"/>
                <a:buFontTx/>
                <a:buNone/>
              </a:pPr>
              <a:t>10</a:t>
            </a:fld>
            <a:endParaRPr lang="pt-BR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71500" y="1223963"/>
            <a:ext cx="8115300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2800" i="1" dirty="0">
                <a:solidFill>
                  <a:schemeClr val="tx1"/>
                </a:solidFill>
              </a:rPr>
              <a:t>Os gestores municipais que estão começando o mandato devem</a:t>
            </a:r>
            <a:r>
              <a:rPr lang="pt-BR" sz="2800" dirty="0">
                <a:solidFill>
                  <a:schemeClr val="tx1"/>
                </a:solidFill>
              </a:rPr>
              <a:t/>
            </a:r>
            <a:br>
              <a:rPr lang="pt-BR" sz="2800" dirty="0">
                <a:solidFill>
                  <a:schemeClr val="tx1"/>
                </a:solidFill>
              </a:rPr>
            </a:br>
            <a:endParaRPr lang="pt-BR" sz="2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95536" y="2348880"/>
            <a:ext cx="8424936" cy="224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IX</a:t>
            </a:r>
            <a:r>
              <a:rPr lang="pt-BR" sz="2800" dirty="0">
                <a:solidFill>
                  <a:schemeClr val="tx1"/>
                </a:solidFill>
              </a:rPr>
              <a:t>. </a:t>
            </a:r>
            <a:r>
              <a:rPr lang="pt-BR" sz="2800" b="1" dirty="0">
                <a:solidFill>
                  <a:schemeClr val="tx1"/>
                </a:solidFill>
              </a:rPr>
              <a:t>Comunicar à Câmara Municipal e ao TCM </a:t>
            </a:r>
            <a:r>
              <a:rPr lang="pt-BR" sz="2800" dirty="0">
                <a:solidFill>
                  <a:schemeClr val="tx1"/>
                </a:solidFill>
              </a:rPr>
              <a:t>até 31 de março do exercício em que se iniciou seu mandato, caso a comissão constituída para analisar os dados fornecidos pela Comissão de Transmissão de Governo constate que</a:t>
            </a:r>
            <a:r>
              <a:rPr lang="pt-BR" sz="2800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9656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r" eaLnBrk="1" hangingPunct="1">
              <a:buClrTx/>
              <a:buSzPct val="45000"/>
              <a:buFontTx/>
              <a:buNone/>
            </a:pPr>
            <a:fld id="{BD5C72EE-63B7-4EC2-8A67-555A9637BFE9}" type="slidenum">
              <a:rPr lang="pt-BR" sz="1400">
                <a:solidFill>
                  <a:srgbClr val="000000"/>
                </a:solidFill>
                <a:latin typeface="Arial" charset="0"/>
              </a:rPr>
              <a:pPr algn="r" eaLnBrk="1" hangingPunct="1">
                <a:buClrTx/>
                <a:buSzPct val="45000"/>
                <a:buFontTx/>
                <a:buNone/>
              </a:pPr>
              <a:t>11</a:t>
            </a:fld>
            <a:endParaRPr lang="pt-BR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71500" y="1223963"/>
            <a:ext cx="8115300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2800" i="1" dirty="0">
                <a:solidFill>
                  <a:schemeClr val="tx1"/>
                </a:solidFill>
              </a:rPr>
              <a:t>Os gestores municipais que estão começando o mandato devem</a:t>
            </a:r>
            <a:r>
              <a:rPr lang="pt-BR" sz="2800" dirty="0">
                <a:solidFill>
                  <a:schemeClr val="tx1"/>
                </a:solidFill>
              </a:rPr>
              <a:t/>
            </a:r>
            <a:br>
              <a:rPr lang="pt-BR" sz="2800" dirty="0">
                <a:solidFill>
                  <a:schemeClr val="tx1"/>
                </a:solidFill>
              </a:rPr>
            </a:br>
            <a:endParaRPr lang="pt-BR" sz="2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95536" y="2348880"/>
            <a:ext cx="8424936" cy="4403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1) houve </a:t>
            </a:r>
            <a:r>
              <a:rPr lang="pt-BR" sz="2800" dirty="0">
                <a:solidFill>
                  <a:schemeClr val="tx1"/>
                </a:solidFill>
              </a:rPr>
              <a:t>inobservância, pelo gestor anterior às disposições da Resolução TCM nº 1311/12,reproduzida neste guia</a:t>
            </a:r>
            <a:r>
              <a:rPr lang="pt-BR" sz="2800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endParaRPr lang="pt-BR" sz="2800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2</a:t>
            </a:r>
            <a:r>
              <a:rPr lang="pt-BR" sz="2800" dirty="0">
                <a:solidFill>
                  <a:schemeClr val="tx1"/>
                </a:solidFill>
              </a:rPr>
              <a:t>) não foram fornecidas informações que propiciem o conhecimento da situação orçamentária, contábil,financeira e patrimonial do órgão</a:t>
            </a:r>
            <a:r>
              <a:rPr lang="pt-BR" sz="2800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  <a:p>
            <a:pPr algn="just"/>
            <a:r>
              <a:rPr lang="pt-BR" sz="2800" dirty="0">
                <a:solidFill>
                  <a:schemeClr val="tx1"/>
                </a:solidFill>
              </a:rPr>
              <a:t>3) foram fornecidas informações inverídicas.</a:t>
            </a:r>
          </a:p>
          <a:p>
            <a:pPr algn="just" eaLnBrk="1" hangingPunct="1">
              <a:buClrTx/>
            </a:pPr>
            <a:endParaRPr lang="pt-BR" sz="2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679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139952" y="116632"/>
            <a:ext cx="5004048" cy="792088"/>
          </a:xfrm>
        </p:spPr>
        <p:txBody>
          <a:bodyPr/>
          <a:lstStyle/>
          <a:p>
            <a:r>
              <a:rPr lang="pt-BR" sz="33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4ª IRCE </a:t>
            </a:r>
            <a:r>
              <a:rPr lang="pt-BR" sz="33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Itabuna - Ba</a:t>
            </a:r>
          </a:p>
        </p:txBody>
      </p:sp>
      <p:pic>
        <p:nvPicPr>
          <p:cNvPr id="6" name="Picture 2" descr="C:\Users\User\Desktop\2016-06-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268760"/>
            <a:ext cx="5256583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5508104" y="1268760"/>
            <a:ext cx="3643314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700" b="1" u="sng" dirty="0">
                <a:solidFill>
                  <a:schemeClr val="accent6"/>
                </a:solidFill>
                <a:hlinkClick r:id="rId3"/>
              </a:rPr>
              <a:t>Endereço</a:t>
            </a:r>
            <a:r>
              <a:rPr lang="pt-BR" sz="2700" b="1" dirty="0">
                <a:solidFill>
                  <a:schemeClr val="accent6"/>
                </a:solidFill>
              </a:rPr>
              <a:t>: </a:t>
            </a:r>
          </a:p>
          <a:p>
            <a:r>
              <a:rPr lang="pt-BR" sz="2700" dirty="0">
                <a:solidFill>
                  <a:schemeClr val="tx1"/>
                </a:solidFill>
              </a:rPr>
              <a:t>Av. Juracy Magalhães, 243 - Alto Mirante, Itabuna - BA, 45603-232</a:t>
            </a:r>
          </a:p>
          <a:p>
            <a:endParaRPr lang="pt-BR" sz="2700" dirty="0">
              <a:solidFill>
                <a:schemeClr val="tx1"/>
              </a:solidFill>
            </a:endParaRPr>
          </a:p>
          <a:p>
            <a:r>
              <a:rPr lang="pt-BR" sz="2700" b="1" dirty="0">
                <a:solidFill>
                  <a:schemeClr val="accent6"/>
                </a:solidFill>
                <a:hlinkClick r:id="rId4"/>
              </a:rPr>
              <a:t>Telefone</a:t>
            </a:r>
            <a:r>
              <a:rPr lang="pt-BR" sz="2700" b="1" dirty="0">
                <a:solidFill>
                  <a:schemeClr val="accent6"/>
                </a:solidFill>
              </a:rPr>
              <a:t>: </a:t>
            </a:r>
          </a:p>
          <a:p>
            <a:r>
              <a:rPr lang="pt-BR" sz="2700" dirty="0">
                <a:solidFill>
                  <a:schemeClr val="tx1"/>
                </a:solidFill>
              </a:rPr>
              <a:t>(73) </a:t>
            </a:r>
            <a:r>
              <a:rPr lang="pt-BR" sz="2700" dirty="0" smtClean="0">
                <a:solidFill>
                  <a:schemeClr val="tx1"/>
                </a:solidFill>
              </a:rPr>
              <a:t>3211-1421</a:t>
            </a:r>
          </a:p>
          <a:p>
            <a:endParaRPr lang="pt-BR" sz="2700" dirty="0" smtClean="0">
              <a:solidFill>
                <a:schemeClr val="tx1"/>
              </a:solidFill>
            </a:endParaRPr>
          </a:p>
          <a:p>
            <a:r>
              <a:rPr lang="pt-BR" sz="2700" b="1" dirty="0" smtClean="0">
                <a:solidFill>
                  <a:schemeClr val="accent6"/>
                </a:solidFill>
                <a:hlinkClick r:id="rId4"/>
              </a:rPr>
              <a:t>Email</a:t>
            </a:r>
            <a:r>
              <a:rPr lang="pt-BR" sz="2700" b="1" dirty="0" smtClean="0">
                <a:solidFill>
                  <a:schemeClr val="accent6"/>
                </a:solidFill>
              </a:rPr>
              <a:t>:</a:t>
            </a:r>
            <a:r>
              <a:rPr lang="pt-BR" sz="2700" b="1" dirty="0">
                <a:solidFill>
                  <a:schemeClr val="accent6"/>
                </a:solidFill>
              </a:rPr>
              <a:t> </a:t>
            </a:r>
          </a:p>
          <a:p>
            <a:r>
              <a:rPr lang="pt-BR" sz="2400" dirty="0" smtClean="0">
                <a:solidFill>
                  <a:schemeClr val="tx1"/>
                </a:solidFill>
              </a:rPr>
              <a:t>Juliano.silva@tcm.ba.gov.br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20534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r" eaLnBrk="1" hangingPunct="1">
              <a:buClrTx/>
              <a:buSzPct val="45000"/>
              <a:buFontTx/>
              <a:buNone/>
            </a:pPr>
            <a:fld id="{BD5C72EE-63B7-4EC2-8A67-555A9637BFE9}" type="slidenum">
              <a:rPr lang="pt-BR" sz="1400">
                <a:solidFill>
                  <a:srgbClr val="000000"/>
                </a:solidFill>
                <a:latin typeface="Arial" charset="0"/>
              </a:rPr>
              <a:pPr algn="r" eaLnBrk="1" hangingPunct="1">
                <a:buClrTx/>
                <a:buSzPct val="45000"/>
                <a:buFontTx/>
                <a:buNone/>
              </a:pPr>
              <a:t>2</a:t>
            </a:fld>
            <a:endParaRPr lang="pt-BR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71500" y="1223963"/>
            <a:ext cx="8115300" cy="52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pt-BR" sz="2800" b="1" dirty="0">
                <a:solidFill>
                  <a:srgbClr val="0000FF"/>
                </a:solidFill>
                <a:latin typeface="Arial" charset="0"/>
              </a:rPr>
              <a:t>Prestação de Contas: legislação do TCM-BA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814010" y="5350492"/>
            <a:ext cx="7489825" cy="1356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ctr" eaLnBrk="1" hangingPunct="1">
              <a:buClrTx/>
              <a:tabLst>
                <a:tab pos="0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t-BR" sz="2800" b="1" dirty="0">
                <a:solidFill>
                  <a:schemeClr val="tx1"/>
                </a:solidFill>
              </a:rPr>
              <a:t>Procedimentos para os gestores municipais que estão começando o mandato</a:t>
            </a:r>
            <a:r>
              <a:rPr lang="pt-BR" sz="2800" dirty="0">
                <a:solidFill>
                  <a:schemeClr val="tx1"/>
                </a:solidFill>
              </a:rPr>
              <a:t/>
            </a:r>
            <a:br>
              <a:rPr lang="pt-BR" sz="2800" dirty="0">
                <a:solidFill>
                  <a:schemeClr val="tx1"/>
                </a:solidFill>
              </a:rPr>
            </a:br>
            <a:endParaRPr lang="pt-BR" sz="26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0528" y="1052736"/>
            <a:ext cx="9144000" cy="3986202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r" eaLnBrk="1" hangingPunct="1">
              <a:buClrTx/>
              <a:buSzPct val="45000"/>
              <a:buFontTx/>
              <a:buNone/>
            </a:pPr>
            <a:fld id="{BD5C72EE-63B7-4EC2-8A67-555A9637BFE9}" type="slidenum">
              <a:rPr lang="pt-BR" sz="1400">
                <a:solidFill>
                  <a:srgbClr val="000000"/>
                </a:solidFill>
                <a:latin typeface="Arial" charset="0"/>
              </a:rPr>
              <a:pPr algn="r" eaLnBrk="1" hangingPunct="1">
                <a:buClrTx/>
                <a:buSzPct val="45000"/>
                <a:buFontTx/>
                <a:buNone/>
              </a:pPr>
              <a:t>3</a:t>
            </a:fld>
            <a:endParaRPr lang="pt-BR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71500" y="1223963"/>
            <a:ext cx="8115300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2800" i="1" dirty="0">
                <a:solidFill>
                  <a:schemeClr val="tx1"/>
                </a:solidFill>
              </a:rPr>
              <a:t>Os gestores municipais que estão começando o mandato devem</a:t>
            </a:r>
            <a:r>
              <a:rPr lang="pt-BR" sz="2800" dirty="0">
                <a:solidFill>
                  <a:schemeClr val="tx1"/>
                </a:solidFill>
              </a:rPr>
              <a:t/>
            </a:r>
            <a:br>
              <a:rPr lang="pt-BR" sz="2800" dirty="0">
                <a:solidFill>
                  <a:schemeClr val="tx1"/>
                </a:solidFill>
              </a:rPr>
            </a:br>
            <a:endParaRPr lang="pt-BR" sz="2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95536" y="2348880"/>
            <a:ext cx="8424936" cy="267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just"/>
            <a:endParaRPr lang="pt-BR" sz="2800" dirty="0" smtClean="0">
              <a:solidFill>
                <a:schemeClr val="tx1"/>
              </a:solidFill>
            </a:endParaRP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  <a:p>
            <a:pPr algn="just"/>
            <a:endParaRPr lang="pt-BR" sz="2800" dirty="0" smtClean="0">
              <a:solidFill>
                <a:schemeClr val="tx1"/>
              </a:solidFill>
            </a:endParaRPr>
          </a:p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I.</a:t>
            </a:r>
            <a:r>
              <a:rPr lang="pt-BR" sz="2800" b="1" dirty="0" smtClean="0">
                <a:solidFill>
                  <a:schemeClr val="tx1"/>
                </a:solidFill>
              </a:rPr>
              <a:t>Realizar </a:t>
            </a:r>
            <a:r>
              <a:rPr lang="pt-BR" sz="2800" b="1" dirty="0">
                <a:solidFill>
                  <a:schemeClr val="tx1"/>
                </a:solidFill>
              </a:rPr>
              <a:t>a alteração dos cartões de assinatura </a:t>
            </a:r>
            <a:r>
              <a:rPr lang="pt-BR" sz="2800" dirty="0">
                <a:solidFill>
                  <a:schemeClr val="tx1"/>
                </a:solidFill>
              </a:rPr>
              <a:t>nos estabelecimentos bancários em que a Prefeitura ou Câmara mantenham conta-corrente</a:t>
            </a:r>
            <a:r>
              <a:rPr lang="pt-BR" sz="2800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05708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r" eaLnBrk="1" hangingPunct="1">
              <a:buClrTx/>
              <a:buSzPct val="45000"/>
              <a:buFontTx/>
              <a:buNone/>
            </a:pPr>
            <a:fld id="{BD5C72EE-63B7-4EC2-8A67-555A9637BFE9}" type="slidenum">
              <a:rPr lang="pt-BR" sz="1400">
                <a:solidFill>
                  <a:srgbClr val="000000"/>
                </a:solidFill>
                <a:latin typeface="Arial" charset="0"/>
              </a:rPr>
              <a:pPr algn="r" eaLnBrk="1" hangingPunct="1">
                <a:buClrTx/>
                <a:buSzPct val="45000"/>
                <a:buFontTx/>
                <a:buNone/>
              </a:pPr>
              <a:t>4</a:t>
            </a:fld>
            <a:endParaRPr lang="pt-BR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71500" y="1223963"/>
            <a:ext cx="8115300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2800" i="1" dirty="0">
                <a:solidFill>
                  <a:schemeClr val="tx1"/>
                </a:solidFill>
              </a:rPr>
              <a:t>Os gestores municipais que estão começando o mandato devem</a:t>
            </a:r>
            <a:r>
              <a:rPr lang="pt-BR" sz="2800" dirty="0">
                <a:solidFill>
                  <a:schemeClr val="tx1"/>
                </a:solidFill>
              </a:rPr>
              <a:t/>
            </a:r>
            <a:br>
              <a:rPr lang="pt-BR" sz="2800" dirty="0">
                <a:solidFill>
                  <a:schemeClr val="tx1"/>
                </a:solidFill>
              </a:rPr>
            </a:br>
            <a:endParaRPr lang="pt-BR" sz="2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95536" y="2348880"/>
            <a:ext cx="8424936" cy="397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II</a:t>
            </a:r>
            <a:r>
              <a:rPr lang="pt-BR" sz="2800" dirty="0">
                <a:solidFill>
                  <a:schemeClr val="tx1"/>
                </a:solidFill>
              </a:rPr>
              <a:t>. </a:t>
            </a:r>
            <a:r>
              <a:rPr lang="pt-BR" sz="2800" b="1" dirty="0">
                <a:solidFill>
                  <a:schemeClr val="tx1"/>
                </a:solidFill>
              </a:rPr>
              <a:t>Providenciar para o Prefeito/Presidente, Controlador Interno, Contador e demais responsáveis </a:t>
            </a:r>
            <a:r>
              <a:rPr lang="pt-BR" sz="2800" dirty="0">
                <a:solidFill>
                  <a:schemeClr val="tx1"/>
                </a:solidFill>
              </a:rPr>
              <a:t>por assinar documentos, certificado digital A3 emitido por autoridade certificadora credenciada pela Infraestrutura de Chaves Públicas Brasileira (ICP-Brasil) para assinar os documentos enviados ao TCM via Processo Eletrônico. Instruções a respeito do Processo Eletrônico, verificar no site: </a:t>
            </a:r>
            <a:r>
              <a:rPr lang="pt-BR" sz="2800" u="sng" dirty="0">
                <a:solidFill>
                  <a:schemeClr val="tx1"/>
                </a:solidFill>
                <a:hlinkClick r:id="rId3"/>
              </a:rPr>
              <a:t>www.tcm.ba.gov.br/etcm-manual</a:t>
            </a:r>
            <a:r>
              <a:rPr lang="pt-BR" sz="2800" u="sng" dirty="0" smtClean="0">
                <a:solidFill>
                  <a:schemeClr val="tx1"/>
                </a:solidFill>
                <a:hlinkClick r:id="rId3"/>
              </a:rPr>
              <a:t>/</a:t>
            </a:r>
            <a:endParaRPr lang="pt-BR" sz="2800" u="sng" dirty="0" smtClean="0">
              <a:solidFill>
                <a:schemeClr val="tx1"/>
              </a:solidFill>
            </a:endParaRP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9150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r" eaLnBrk="1" hangingPunct="1">
              <a:buClrTx/>
              <a:buSzPct val="45000"/>
              <a:buFontTx/>
              <a:buNone/>
            </a:pPr>
            <a:fld id="{BD5C72EE-63B7-4EC2-8A67-555A9637BFE9}" type="slidenum">
              <a:rPr lang="pt-BR" sz="1400">
                <a:solidFill>
                  <a:srgbClr val="000000"/>
                </a:solidFill>
                <a:latin typeface="Arial" charset="0"/>
              </a:rPr>
              <a:pPr algn="r" eaLnBrk="1" hangingPunct="1">
                <a:buClrTx/>
                <a:buSzPct val="45000"/>
                <a:buFontTx/>
                <a:buNone/>
              </a:pPr>
              <a:t>5</a:t>
            </a:fld>
            <a:endParaRPr lang="pt-BR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71500" y="1223963"/>
            <a:ext cx="8115300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2800" i="1" dirty="0">
                <a:solidFill>
                  <a:schemeClr val="tx1"/>
                </a:solidFill>
              </a:rPr>
              <a:t>Os gestores municipais que estão começando o mandato devem</a:t>
            </a:r>
            <a:r>
              <a:rPr lang="pt-BR" sz="2800" dirty="0">
                <a:solidFill>
                  <a:schemeClr val="tx1"/>
                </a:solidFill>
              </a:rPr>
              <a:t/>
            </a:r>
            <a:br>
              <a:rPr lang="pt-BR" sz="2800" dirty="0">
                <a:solidFill>
                  <a:schemeClr val="tx1"/>
                </a:solidFill>
              </a:rPr>
            </a:br>
            <a:endParaRPr lang="pt-BR" sz="2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95536" y="2348880"/>
            <a:ext cx="8424936" cy="3541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III</a:t>
            </a:r>
            <a:r>
              <a:rPr lang="pt-BR" sz="2800" dirty="0">
                <a:solidFill>
                  <a:schemeClr val="tx1"/>
                </a:solidFill>
              </a:rPr>
              <a:t>. </a:t>
            </a:r>
            <a:r>
              <a:rPr lang="pt-BR" sz="2800" b="1" dirty="0">
                <a:solidFill>
                  <a:schemeClr val="tx1"/>
                </a:solidFill>
              </a:rPr>
              <a:t>Cadastrar junto ao sistema SIGA </a:t>
            </a:r>
            <a:r>
              <a:rPr lang="pt-BR" sz="2800" dirty="0">
                <a:solidFill>
                  <a:schemeClr val="tx1"/>
                </a:solidFill>
              </a:rPr>
              <a:t>os responsáveis e o período da nova gestão : siga3.tcm.ba.gov.br (menu cadastro, responsável) </a:t>
            </a:r>
            <a:endParaRPr lang="pt-BR" sz="2800" dirty="0" smtClean="0">
              <a:solidFill>
                <a:schemeClr val="tx1"/>
              </a:solidFill>
            </a:endParaRP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  <a:p>
            <a:pPr algn="just"/>
            <a:r>
              <a:rPr lang="pt-BR" sz="2800" dirty="0">
                <a:solidFill>
                  <a:schemeClr val="tx1"/>
                </a:solidFill>
              </a:rPr>
              <a:t>IV. </a:t>
            </a:r>
            <a:r>
              <a:rPr lang="pt-BR" sz="2800" b="1" dirty="0">
                <a:solidFill>
                  <a:schemeClr val="tx1"/>
                </a:solidFill>
              </a:rPr>
              <a:t>Cadastrar através do sistema SIGA os responsáveis </a:t>
            </a:r>
            <a:r>
              <a:rPr lang="pt-BR" sz="2800" dirty="0">
                <a:solidFill>
                  <a:schemeClr val="tx1"/>
                </a:solidFill>
              </a:rPr>
              <a:t>que terão acesso ao sistema de processo eletrônico e-TCM: siga3.tcm.ba.gov.br (menu Processo Eletrônico, Cadastro de Usuário </a:t>
            </a:r>
            <a:r>
              <a:rPr lang="pt-BR" sz="2800" dirty="0" smtClean="0">
                <a:solidFill>
                  <a:schemeClr val="tx1"/>
                </a:solidFill>
              </a:rPr>
              <a:t>)</a:t>
            </a:r>
            <a:endParaRPr lang="pt-BR" sz="2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89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r" eaLnBrk="1" hangingPunct="1">
              <a:buClrTx/>
              <a:buSzPct val="45000"/>
              <a:buFontTx/>
              <a:buNone/>
            </a:pPr>
            <a:fld id="{BD5C72EE-63B7-4EC2-8A67-555A9637BFE9}" type="slidenum">
              <a:rPr lang="pt-BR" sz="1400">
                <a:solidFill>
                  <a:srgbClr val="000000"/>
                </a:solidFill>
                <a:latin typeface="Arial" charset="0"/>
              </a:rPr>
              <a:pPr algn="r" eaLnBrk="1" hangingPunct="1">
                <a:buClrTx/>
                <a:buSzPct val="45000"/>
                <a:buFontTx/>
                <a:buNone/>
              </a:pPr>
              <a:t>6</a:t>
            </a:fld>
            <a:endParaRPr lang="pt-BR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95127" y="961704"/>
            <a:ext cx="8115300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2800" i="1" dirty="0">
                <a:solidFill>
                  <a:schemeClr val="tx1"/>
                </a:solidFill>
              </a:rPr>
              <a:t>Os gestores municipais que estão começando o mandato devem</a:t>
            </a:r>
            <a:r>
              <a:rPr lang="pt-BR" sz="2800" dirty="0">
                <a:solidFill>
                  <a:schemeClr val="tx1"/>
                </a:solidFill>
              </a:rPr>
              <a:t/>
            </a:r>
            <a:br>
              <a:rPr lang="pt-BR" sz="2800" dirty="0">
                <a:solidFill>
                  <a:schemeClr val="tx1"/>
                </a:solidFill>
              </a:rPr>
            </a:br>
            <a:endParaRPr lang="pt-BR" sz="2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95536" y="1867455"/>
            <a:ext cx="8424936" cy="311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V</a:t>
            </a:r>
            <a:r>
              <a:rPr lang="pt-BR" sz="2800" dirty="0">
                <a:solidFill>
                  <a:schemeClr val="tx1"/>
                </a:solidFill>
              </a:rPr>
              <a:t>. </a:t>
            </a:r>
            <a:r>
              <a:rPr lang="pt-BR" sz="2800" b="1" dirty="0">
                <a:solidFill>
                  <a:schemeClr val="tx1"/>
                </a:solidFill>
              </a:rPr>
              <a:t>Receber os levantamentos e demonstrativos </a:t>
            </a:r>
            <a:r>
              <a:rPr lang="pt-BR" sz="2800" dirty="0">
                <a:solidFill>
                  <a:schemeClr val="tx1"/>
                </a:solidFill>
              </a:rPr>
              <a:t>elaborados pela Comissão de Transmissão de Governo e emitir os respectivos recibos ao ex-gestor, nos quais constará a ressalva de que a exatidão dos números e das informações deles constantes serão posteriormente conferidas e validadas, se for o caso</a:t>
            </a:r>
            <a:r>
              <a:rPr lang="pt-BR" sz="2800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748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r" eaLnBrk="1" hangingPunct="1">
              <a:buClrTx/>
              <a:buSzPct val="45000"/>
              <a:buFontTx/>
              <a:buNone/>
            </a:pPr>
            <a:fld id="{BD5C72EE-63B7-4EC2-8A67-555A9637BFE9}" type="slidenum">
              <a:rPr lang="pt-BR" sz="1400">
                <a:solidFill>
                  <a:srgbClr val="000000"/>
                </a:solidFill>
                <a:latin typeface="Arial" charset="0"/>
              </a:rPr>
              <a:pPr algn="r" eaLnBrk="1" hangingPunct="1">
                <a:buClrTx/>
                <a:buSzPct val="45000"/>
                <a:buFontTx/>
                <a:buNone/>
              </a:pPr>
              <a:t>7</a:t>
            </a:fld>
            <a:endParaRPr lang="pt-BR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95127" y="961704"/>
            <a:ext cx="8115300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2800" i="1" dirty="0">
                <a:solidFill>
                  <a:schemeClr val="tx1"/>
                </a:solidFill>
              </a:rPr>
              <a:t>Os gestores municipais que estão começando o mandato devem</a:t>
            </a:r>
            <a:r>
              <a:rPr lang="pt-BR" sz="2800" dirty="0">
                <a:solidFill>
                  <a:schemeClr val="tx1"/>
                </a:solidFill>
              </a:rPr>
              <a:t/>
            </a:r>
            <a:br>
              <a:rPr lang="pt-BR" sz="2800" dirty="0">
                <a:solidFill>
                  <a:schemeClr val="tx1"/>
                </a:solidFill>
              </a:rPr>
            </a:br>
            <a:endParaRPr lang="pt-BR" sz="2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95536" y="1867455"/>
            <a:ext cx="8424936" cy="224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just"/>
            <a:endParaRPr lang="pt-BR" sz="2800" dirty="0">
              <a:solidFill>
                <a:schemeClr val="tx1"/>
              </a:solidFill>
            </a:endParaRPr>
          </a:p>
          <a:p>
            <a:pPr algn="just"/>
            <a:r>
              <a:rPr lang="pt-BR" sz="2800" dirty="0">
                <a:solidFill>
                  <a:schemeClr val="tx1"/>
                </a:solidFill>
              </a:rPr>
              <a:t>VI. </a:t>
            </a:r>
            <a:r>
              <a:rPr lang="pt-BR" sz="2800" b="1" dirty="0">
                <a:solidFill>
                  <a:schemeClr val="tx1"/>
                </a:solidFill>
              </a:rPr>
              <a:t>Encaminhar ao Tribunal de Contas dos Municípios e à Câmara Municipal </a:t>
            </a:r>
            <a:r>
              <a:rPr lang="pt-BR" sz="2800" dirty="0">
                <a:solidFill>
                  <a:schemeClr val="tx1"/>
                </a:solidFill>
              </a:rPr>
              <a:t>respectiva cópia do relatório elaborado pela Comissão de Transmissão de Governo em até 05(cinco) dias úteis após o recebimento</a:t>
            </a:r>
            <a:r>
              <a:rPr lang="pt-BR" sz="2800" dirty="0" smtClean="0">
                <a:solidFill>
                  <a:schemeClr val="tx1"/>
                </a:solidFill>
              </a:rPr>
              <a:t>.</a:t>
            </a:r>
            <a:endParaRPr lang="pt-BR" sz="2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8394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r" eaLnBrk="1" hangingPunct="1">
              <a:buClrTx/>
              <a:buSzPct val="45000"/>
              <a:buFontTx/>
              <a:buNone/>
            </a:pPr>
            <a:fld id="{BD5C72EE-63B7-4EC2-8A67-555A9637BFE9}" type="slidenum">
              <a:rPr lang="pt-BR" sz="1400">
                <a:solidFill>
                  <a:srgbClr val="000000"/>
                </a:solidFill>
                <a:latin typeface="Arial" charset="0"/>
              </a:rPr>
              <a:pPr algn="r" eaLnBrk="1" hangingPunct="1">
                <a:buClrTx/>
                <a:buSzPct val="45000"/>
                <a:buFontTx/>
                <a:buNone/>
              </a:pPr>
              <a:t>8</a:t>
            </a:fld>
            <a:endParaRPr lang="pt-BR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95924" y="996575"/>
            <a:ext cx="8115300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2800" i="1" dirty="0">
                <a:solidFill>
                  <a:schemeClr val="tx1"/>
                </a:solidFill>
              </a:rPr>
              <a:t>Os gestores municipais que estão começando o mandato devem</a:t>
            </a:r>
            <a:r>
              <a:rPr lang="pt-BR" sz="2800" dirty="0">
                <a:solidFill>
                  <a:schemeClr val="tx1"/>
                </a:solidFill>
              </a:rPr>
              <a:t/>
            </a:r>
            <a:br>
              <a:rPr lang="pt-BR" sz="2800" dirty="0">
                <a:solidFill>
                  <a:schemeClr val="tx1"/>
                </a:solidFill>
              </a:rPr>
            </a:br>
            <a:endParaRPr lang="pt-BR" sz="2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86288" y="2079964"/>
            <a:ext cx="8424936" cy="3110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just"/>
            <a:r>
              <a:rPr lang="pt-BR" sz="2800" dirty="0" smtClean="0">
                <a:solidFill>
                  <a:schemeClr val="tx1"/>
                </a:solidFill>
              </a:rPr>
              <a:t>VII</a:t>
            </a:r>
            <a:r>
              <a:rPr lang="pt-BR" sz="2800" dirty="0">
                <a:solidFill>
                  <a:schemeClr val="tx1"/>
                </a:solidFill>
              </a:rPr>
              <a:t>. </a:t>
            </a:r>
            <a:r>
              <a:rPr lang="pt-BR" sz="2800" b="1" dirty="0">
                <a:solidFill>
                  <a:schemeClr val="tx1"/>
                </a:solidFill>
              </a:rPr>
              <a:t>Nomear Comissão </a:t>
            </a:r>
            <a:r>
              <a:rPr lang="pt-BR" sz="2800" dirty="0">
                <a:solidFill>
                  <a:schemeClr val="tx1"/>
                </a:solidFill>
              </a:rPr>
              <a:t>com conhecimentos técnicos nas áreas orçamentária, financeira e patrimonial que terá como atribuição analisar os levantamentos e demonstrativos elaborados pela Comissão de Transmissão de Governo e sobre eles emitir relatórios conclusivos</a:t>
            </a:r>
            <a:r>
              <a:rPr lang="pt-BR" sz="2800" dirty="0" smtClean="0">
                <a:solidFill>
                  <a:schemeClr val="tx1"/>
                </a:solidFill>
              </a:rPr>
              <a:t>;</a:t>
            </a:r>
          </a:p>
          <a:p>
            <a:pPr algn="just"/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7531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r" eaLnBrk="1" hangingPunct="1">
              <a:buClrTx/>
              <a:buSzPct val="45000"/>
              <a:buFontTx/>
              <a:buNone/>
            </a:pPr>
            <a:fld id="{BD5C72EE-63B7-4EC2-8A67-555A9637BFE9}" type="slidenum">
              <a:rPr lang="pt-BR" sz="1400">
                <a:solidFill>
                  <a:srgbClr val="000000"/>
                </a:solidFill>
                <a:latin typeface="Arial" charset="0"/>
              </a:rPr>
              <a:pPr algn="r" eaLnBrk="1" hangingPunct="1">
                <a:buClrTx/>
                <a:buSzPct val="45000"/>
                <a:buFontTx/>
                <a:buNone/>
              </a:pPr>
              <a:t>9</a:t>
            </a:fld>
            <a:endParaRPr lang="pt-BR" sz="14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95924" y="996575"/>
            <a:ext cx="8115300" cy="1387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pt-BR" sz="2800" i="1" dirty="0">
                <a:solidFill>
                  <a:schemeClr val="tx1"/>
                </a:solidFill>
              </a:rPr>
              <a:t>Os gestores municipais que estão começando o mandato devem</a:t>
            </a:r>
            <a:r>
              <a:rPr lang="pt-BR" sz="2800" dirty="0">
                <a:solidFill>
                  <a:schemeClr val="tx1"/>
                </a:solidFill>
              </a:rPr>
              <a:t/>
            </a:r>
            <a:br>
              <a:rPr lang="pt-BR" sz="2800" dirty="0">
                <a:solidFill>
                  <a:schemeClr val="tx1"/>
                </a:solidFill>
              </a:rPr>
            </a:br>
            <a:endParaRPr lang="pt-BR" sz="2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86288" y="2377671"/>
            <a:ext cx="8424936" cy="224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Calibri" pitchFamily="32" charset="0"/>
                <a:ea typeface="MS Gothic" pitchFamily="49" charset="0"/>
                <a:cs typeface="MS Gothic" pitchFamily="49" charset="0"/>
              </a:defRPr>
            </a:lvl9pPr>
          </a:lstStyle>
          <a:p>
            <a:pPr algn="just"/>
            <a:endParaRPr lang="pt-BR" sz="2800" dirty="0">
              <a:solidFill>
                <a:schemeClr val="tx1"/>
              </a:solidFill>
            </a:endParaRPr>
          </a:p>
          <a:p>
            <a:pPr algn="just"/>
            <a:r>
              <a:rPr lang="pt-BR" sz="2800" dirty="0">
                <a:solidFill>
                  <a:schemeClr val="tx1"/>
                </a:solidFill>
              </a:rPr>
              <a:t>VIII. </a:t>
            </a:r>
            <a:r>
              <a:rPr lang="pt-BR" sz="2800" b="1" dirty="0">
                <a:solidFill>
                  <a:schemeClr val="tx1"/>
                </a:solidFill>
              </a:rPr>
              <a:t>Enviar ao Tribunal de Contas dos Municípios e à Câmara Municipal </a:t>
            </a:r>
            <a:r>
              <a:rPr lang="pt-BR" sz="2800" dirty="0">
                <a:solidFill>
                  <a:schemeClr val="tx1"/>
                </a:solidFill>
              </a:rPr>
              <a:t>até 31 de março do exercício em que se iniciou seu mandato o relatório conclusivo elaborado pela Comissão</a:t>
            </a:r>
            <a:r>
              <a:rPr lang="pt-BR" sz="2800" dirty="0" smtClean="0">
                <a:solidFill>
                  <a:schemeClr val="tx1"/>
                </a:solidFill>
              </a:rPr>
              <a:t>;</a:t>
            </a:r>
            <a:endParaRPr lang="pt-BR" sz="28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261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3265</TotalTime>
  <Words>494</Words>
  <Application>Microsoft Office PowerPoint</Application>
  <PresentationFormat>On-screen Show (4:3)</PresentationFormat>
  <Paragraphs>59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Microsoft YaHei</vt:lpstr>
      <vt:lpstr>MS Gothic</vt:lpstr>
      <vt:lpstr>Arial</vt:lpstr>
      <vt:lpstr>Calibri</vt:lpstr>
      <vt:lpstr>Lucida Sans Unicode</vt:lpstr>
      <vt:lpstr>Times New Roman</vt:lpstr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4ª IRCE – Itabuna - Ba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</dc:creator>
  <cp:lastModifiedBy>Juliano Santos da Silva</cp:lastModifiedBy>
  <cp:revision>497</cp:revision>
  <cp:lastPrinted>2016-07-19T20:47:46Z</cp:lastPrinted>
  <dcterms:created xsi:type="dcterms:W3CDTF">2009-11-02T08:13:39Z</dcterms:created>
  <dcterms:modified xsi:type="dcterms:W3CDTF">2016-11-23T14:37:48Z</dcterms:modified>
</cp:coreProperties>
</file>