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sldIdLst>
    <p:sldId id="256" r:id="rId2"/>
    <p:sldId id="274" r:id="rId3"/>
    <p:sldId id="270" r:id="rId4"/>
    <p:sldId id="276" r:id="rId5"/>
    <p:sldId id="277" r:id="rId6"/>
    <p:sldId id="271" r:id="rId7"/>
    <p:sldId id="263" r:id="rId8"/>
    <p:sldId id="267" r:id="rId9"/>
    <p:sldId id="272" r:id="rId10"/>
    <p:sldId id="266" r:id="rId11"/>
    <p:sldId id="273" r:id="rId12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noProof="0" smtClean="0"/>
          </a:p>
        </p:txBody>
      </p:sp>
    </p:spTree>
    <p:extLst>
      <p:ext uri="{BB962C8B-B14F-4D97-AF65-F5344CB8AC3E}">
        <p14:creationId xmlns:p14="http://schemas.microsoft.com/office/powerpoint/2010/main" val="32964044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00590-7ACF-4446-A069-549CAF3F7AA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82376-7433-4DA4-BF4F-A976D216D1E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6072187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6072187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5F519-50C3-4AD3-8525-07CCCA3554F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A4B90-6642-4716-A801-25C32C2B703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1A50F-CACA-4BD6-AE43-B1ADED7BF9C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600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600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000D2-DF6B-40EA-92F7-5AA3E217BDA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480DF-BBF2-46F9-A541-914ED015F1F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AD411-619C-42C7-9A9E-4491E17C9AA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22544-88D9-4FDE-A131-574FE951CCA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C8DEA-A303-40CF-B0BD-5FD6FE73627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D88D1-28FC-4AC9-B52C-F87815A4398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do título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600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da estrutura de tópicos</a:t>
            </a:r>
          </a:p>
          <a:p>
            <a:pPr lvl="1"/>
            <a:r>
              <a:rPr lang="en-GB" smtClean="0"/>
              <a:t>2.º Nível da estrutura de tópicos</a:t>
            </a:r>
          </a:p>
          <a:p>
            <a:pPr lvl="2"/>
            <a:r>
              <a:rPr lang="en-GB" smtClean="0"/>
              <a:t>3.º Nível da estrutura de tópicos</a:t>
            </a:r>
          </a:p>
          <a:p>
            <a:pPr lvl="3"/>
            <a:r>
              <a:rPr lang="en-GB" smtClean="0"/>
              <a:t>4.º Nível da estrutura de tópicos</a:t>
            </a:r>
          </a:p>
          <a:p>
            <a:pPr lvl="4"/>
            <a:r>
              <a:rPr lang="en-GB" smtClean="0"/>
              <a:t>5.º Nível da estrutura de tópicos</a:t>
            </a:r>
          </a:p>
          <a:p>
            <a:pPr lvl="4"/>
            <a:r>
              <a:rPr lang="en-GB" smtClean="0"/>
              <a:t>6.º Nível da estrutura de tópicos</a:t>
            </a:r>
          </a:p>
          <a:p>
            <a:pPr lvl="4"/>
            <a:r>
              <a:rPr lang="en-GB" smtClean="0"/>
              <a:t>7.º Nível da estrutura de tópicos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 dirty="0">
              <a:cs typeface="Arial" charset="0"/>
            </a:endParaRP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 dirty="0">
              <a:cs typeface="Arial" charset="0"/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ea typeface="+mn-ea"/>
                <a:cs typeface="Arial" charset="0"/>
              </a:defRPr>
            </a:lvl1pPr>
          </a:lstStyle>
          <a:p>
            <a:pPr>
              <a:defRPr/>
            </a:pPr>
            <a:fld id="{DC439224-8C57-47B7-8A15-2FB18A92D40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hyperlink" Target="mailto:Programa.gac@sema.ba.gov.br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hyperlink" Target="mailto:Programa.gac@sema.ba.gov.b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0" y="2476500"/>
            <a:ext cx="9144000" cy="3216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b="1" dirty="0">
                <a:solidFill>
                  <a:srgbClr val="000000"/>
                </a:solidFill>
              </a:rPr>
              <a:t>GESTÃO AMBIENTAL COMPARTILHADA</a:t>
            </a:r>
            <a:br>
              <a:rPr lang="pt-BR" sz="3200" b="1" dirty="0">
                <a:solidFill>
                  <a:srgbClr val="000000"/>
                </a:solidFill>
              </a:rPr>
            </a:br>
            <a:r>
              <a:rPr lang="pt-BR" sz="4000" b="1" dirty="0">
                <a:solidFill>
                  <a:srgbClr val="000000"/>
                </a:solidFill>
              </a:rPr>
              <a:t>GAC</a:t>
            </a: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50" y="-60325"/>
            <a:ext cx="9156700" cy="614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36513" y="1358900"/>
            <a:ext cx="8840787" cy="952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spcBef>
                <a:spcPts val="12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4800" b="1" dirty="0">
              <a:solidFill>
                <a:srgbClr val="000000"/>
              </a:solidFill>
              <a:latin typeface="Tahoma" pitchFamily="32" charset="0"/>
            </a:endParaRPr>
          </a:p>
          <a:p>
            <a:pPr algn="ctr"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400" b="1" dirty="0">
              <a:solidFill>
                <a:srgbClr val="000000"/>
              </a:solidFill>
              <a:latin typeface="Tahoma" pitchFamily="32" charset="0"/>
            </a:endParaRPr>
          </a:p>
          <a:p>
            <a:pPr algn="ctr"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400" b="1" dirty="0">
              <a:solidFill>
                <a:srgbClr val="000000"/>
              </a:solidFill>
              <a:latin typeface="Tahoma" pitchFamily="32" charset="0"/>
            </a:endParaRPr>
          </a:p>
          <a:p>
            <a:pPr algn="ctr"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400" b="1" dirty="0">
              <a:solidFill>
                <a:srgbClr val="000000"/>
              </a:solidFill>
              <a:latin typeface="Tahoma" pitchFamily="32" charset="0"/>
            </a:endParaRPr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685800" y="1892300"/>
            <a:ext cx="7785100" cy="11460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1" dirty="0">
                <a:solidFill>
                  <a:srgbClr val="000000"/>
                </a:solidFill>
              </a:rPr>
              <a:t>Secretaria do Meio Ambiente do Estado da Bahia</a:t>
            </a:r>
          </a:p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1" dirty="0">
                <a:solidFill>
                  <a:srgbClr val="000000"/>
                </a:solidFill>
              </a:rPr>
              <a:t>Superintendência de Políticas e Planejamento </a:t>
            </a:r>
            <a:r>
              <a:rPr lang="pt-BR" sz="2000" b="1" dirty="0" smtClean="0">
                <a:solidFill>
                  <a:srgbClr val="000000"/>
                </a:solidFill>
              </a:rPr>
              <a:t>Ambiental</a:t>
            </a:r>
          </a:p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1" dirty="0" smtClean="0">
                <a:solidFill>
                  <a:srgbClr val="000000"/>
                </a:solidFill>
              </a:rPr>
              <a:t>Diretoria de Estudos Avançados de Meio Ambiente</a:t>
            </a:r>
            <a:endParaRPr lang="pt-BR" sz="2000" b="1" dirty="0">
              <a:solidFill>
                <a:srgbClr val="000000"/>
              </a:solidFill>
            </a:endParaRPr>
          </a:p>
        </p:txBody>
      </p:sp>
      <p:pic>
        <p:nvPicPr>
          <p:cNvPr id="7" name="Imagem 6" descr="sema_horizont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71480"/>
            <a:ext cx="3047673" cy="757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50" y="-60325"/>
            <a:ext cx="9156700" cy="614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85800" y="1428737"/>
            <a:ext cx="7861300" cy="48577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spcBef>
                <a:spcPts val="7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1" dirty="0" smtClean="0">
                <a:solidFill>
                  <a:srgbClr val="000000"/>
                </a:solidFill>
              </a:rPr>
              <a:t>Observações:</a:t>
            </a:r>
          </a:p>
          <a:p>
            <a:pPr>
              <a:spcBef>
                <a:spcPts val="7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1" dirty="0" smtClean="0">
                <a:solidFill>
                  <a:srgbClr val="000000"/>
                </a:solidFill>
              </a:rPr>
              <a:t>1- </a:t>
            </a:r>
            <a:r>
              <a:rPr lang="pt-BR" b="1" dirty="0" smtClean="0">
                <a:solidFill>
                  <a:srgbClr val="000000"/>
                </a:solidFill>
              </a:rPr>
              <a:t>Os municípios de Itapé, Buerarema ainda não aprovaram o código ambiental na câmara de vereadores e </a:t>
            </a:r>
            <a:r>
              <a:rPr lang="pt-BR" b="1" dirty="0" smtClean="0">
                <a:solidFill>
                  <a:srgbClr val="000000"/>
                </a:solidFill>
              </a:rPr>
              <a:t>Itapitanga</a:t>
            </a:r>
            <a:r>
              <a:rPr lang="pt-BR" b="1" dirty="0" smtClean="0">
                <a:solidFill>
                  <a:srgbClr val="000000"/>
                </a:solidFill>
              </a:rPr>
              <a:t> ainda não implementou o conselho municipal de meio ambiente</a:t>
            </a:r>
          </a:p>
          <a:p>
            <a:pPr>
              <a:spcBef>
                <a:spcPts val="7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b="1" dirty="0" smtClean="0">
              <a:solidFill>
                <a:srgbClr val="000000"/>
              </a:solidFill>
            </a:endParaRPr>
          </a:p>
          <a:p>
            <a:pPr>
              <a:spcBef>
                <a:spcPts val="7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1" dirty="0" smtClean="0">
                <a:solidFill>
                  <a:srgbClr val="000000"/>
                </a:solidFill>
              </a:rPr>
              <a:t>2 – Até o momento nenhum de auto de infração foi emitido pelos municípios inviabilizando essas receitas cujos empreendedores acabam sendo autuados pelo Inema que arrecada as multas impostas.</a:t>
            </a:r>
          </a:p>
          <a:p>
            <a:pPr>
              <a:spcBef>
                <a:spcPts val="7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b="1" dirty="0" smtClean="0">
              <a:solidFill>
                <a:srgbClr val="000000"/>
              </a:solidFill>
            </a:endParaRPr>
          </a:p>
          <a:p>
            <a:pPr>
              <a:spcBef>
                <a:spcPts val="7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1" dirty="0" smtClean="0">
                <a:solidFill>
                  <a:srgbClr val="000000"/>
                </a:solidFill>
              </a:rPr>
              <a:t>3 – Os técnicos ainda têm dificuldade na articulação com a maioria dos municípios tendo em vista a necessidade de definição de um ponto focal em cada um</a:t>
            </a:r>
            <a:r>
              <a:rPr lang="pt-BR" b="1" dirty="0" smtClean="0">
                <a:solidFill>
                  <a:srgbClr val="000000"/>
                </a:solidFill>
              </a:rPr>
              <a:t>.</a:t>
            </a:r>
          </a:p>
          <a:p>
            <a:pPr>
              <a:spcBef>
                <a:spcPts val="7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b="1" dirty="0" smtClean="0">
              <a:solidFill>
                <a:srgbClr val="000000"/>
              </a:solidFill>
            </a:endParaRPr>
          </a:p>
          <a:p>
            <a:pPr>
              <a:spcBef>
                <a:spcPts val="7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PT" b="1" dirty="0" smtClean="0">
                <a:solidFill>
                  <a:srgbClr val="000000"/>
                </a:solidFill>
              </a:rPr>
              <a:t>4 – Sustentabilidade do convênio</a:t>
            </a:r>
            <a:endParaRPr lang="pt-BR" b="1" dirty="0" smtClean="0">
              <a:solidFill>
                <a:srgbClr val="000000"/>
              </a:solidFill>
            </a:endParaRPr>
          </a:p>
          <a:p>
            <a:pPr>
              <a:spcBef>
                <a:spcPts val="7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1" dirty="0" smtClean="0">
                <a:solidFill>
                  <a:srgbClr val="000000"/>
                </a:solidFill>
              </a:rPr>
              <a:t>           </a:t>
            </a:r>
            <a:endParaRPr lang="pt-BR" b="1" dirty="0" smtClean="0">
              <a:solidFill>
                <a:srgbClr val="000000"/>
              </a:solidFill>
            </a:endParaRPr>
          </a:p>
          <a:p>
            <a:pPr>
              <a:spcBef>
                <a:spcPts val="7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b="1" dirty="0" smtClean="0">
              <a:solidFill>
                <a:srgbClr val="000000"/>
              </a:solidFill>
            </a:endParaRPr>
          </a:p>
          <a:p>
            <a:pPr>
              <a:spcBef>
                <a:spcPts val="7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1" dirty="0" smtClean="0">
                <a:solidFill>
                  <a:srgbClr val="000000"/>
                </a:solidFill>
              </a:rPr>
              <a:t>           </a:t>
            </a:r>
          </a:p>
          <a:p>
            <a:pPr>
              <a:spcBef>
                <a:spcPts val="7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b="1" dirty="0">
              <a:solidFill>
                <a:srgbClr val="000000"/>
              </a:solidFill>
            </a:endParaRPr>
          </a:p>
          <a:p>
            <a:pPr>
              <a:spcBef>
                <a:spcPts val="7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800" b="1" dirty="0">
              <a:solidFill>
                <a:schemeClr val="tx1"/>
              </a:solidFill>
              <a:hlinkClick r:id="rId4"/>
            </a:endParaRPr>
          </a:p>
          <a:p>
            <a:pPr>
              <a:spcBef>
                <a:spcPts val="7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800" b="1" dirty="0">
              <a:solidFill>
                <a:srgbClr val="000000"/>
              </a:solidFill>
            </a:endParaRPr>
          </a:p>
          <a:p>
            <a:pPr algn="ctr">
              <a:spcBef>
                <a:spcPts val="7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800" b="1" dirty="0">
              <a:solidFill>
                <a:srgbClr val="000000"/>
              </a:solidFill>
            </a:endParaRPr>
          </a:p>
          <a:p>
            <a:pPr algn="ctr">
              <a:spcBef>
                <a:spcPts val="7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800" b="1" dirty="0">
              <a:solidFill>
                <a:srgbClr val="000000"/>
              </a:solidFill>
            </a:endParaRPr>
          </a:p>
          <a:p>
            <a:pPr algn="ctr">
              <a:spcBef>
                <a:spcPts val="7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1" dirty="0">
                <a:solidFill>
                  <a:srgbClr val="000000"/>
                </a:solidFill>
              </a:rPr>
              <a:t> </a:t>
            </a:r>
          </a:p>
          <a:p>
            <a:pPr algn="ctr">
              <a:spcBef>
                <a:spcPts val="7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800" b="1" dirty="0">
              <a:solidFill>
                <a:srgbClr val="000000"/>
              </a:solidFill>
            </a:endParaRP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0" y="1036638"/>
            <a:ext cx="9144000" cy="1182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3200" b="1" dirty="0">
              <a:solidFill>
                <a:srgbClr val="000000"/>
              </a:solidFill>
            </a:endParaRPr>
          </a:p>
        </p:txBody>
      </p:sp>
      <p:pic>
        <p:nvPicPr>
          <p:cNvPr id="6" name="Imagem 5" descr="sema_horizont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71480"/>
            <a:ext cx="3047673" cy="757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50" y="-60325"/>
            <a:ext cx="9156700" cy="614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85800" y="2417763"/>
            <a:ext cx="7861300" cy="38687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spcBef>
                <a:spcPts val="7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800" b="1" dirty="0">
              <a:solidFill>
                <a:srgbClr val="000000"/>
              </a:solidFill>
            </a:endParaRPr>
          </a:p>
          <a:p>
            <a:pPr algn="ctr">
              <a:spcBef>
                <a:spcPts val="7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1" dirty="0">
                <a:solidFill>
                  <a:srgbClr val="000000"/>
                </a:solidFill>
              </a:rPr>
              <a:t>71 3115 </a:t>
            </a:r>
            <a:r>
              <a:rPr lang="pt-BR" sz="2800" b="1" dirty="0" smtClean="0">
                <a:solidFill>
                  <a:srgbClr val="000000"/>
                </a:solidFill>
              </a:rPr>
              <a:t>3890</a:t>
            </a:r>
          </a:p>
          <a:p>
            <a:pPr algn="ctr">
              <a:spcBef>
                <a:spcPts val="7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1" dirty="0" smtClean="0">
                <a:solidFill>
                  <a:srgbClr val="000000"/>
                </a:solidFill>
              </a:rPr>
              <a:t>Programa.gac@sema.ba.gov.br             </a:t>
            </a:r>
          </a:p>
          <a:p>
            <a:pPr>
              <a:spcBef>
                <a:spcPts val="7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1" dirty="0" smtClean="0">
                <a:solidFill>
                  <a:srgbClr val="000000"/>
                </a:solidFill>
              </a:rPr>
              <a:t>           </a:t>
            </a:r>
          </a:p>
          <a:p>
            <a:pPr>
              <a:spcBef>
                <a:spcPts val="7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1" dirty="0" smtClean="0">
                <a:solidFill>
                  <a:srgbClr val="000000"/>
                </a:solidFill>
              </a:rPr>
              <a:t>              coordenador: Ricardo Duarte</a:t>
            </a:r>
          </a:p>
          <a:p>
            <a:pPr>
              <a:spcBef>
                <a:spcPts val="7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800" b="1" dirty="0" smtClean="0">
              <a:solidFill>
                <a:srgbClr val="000000"/>
              </a:solidFill>
            </a:endParaRPr>
          </a:p>
          <a:p>
            <a:pPr>
              <a:spcBef>
                <a:spcPts val="7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800" b="1" dirty="0">
              <a:solidFill>
                <a:srgbClr val="000000"/>
              </a:solidFill>
            </a:endParaRPr>
          </a:p>
          <a:p>
            <a:pPr algn="ctr">
              <a:spcBef>
                <a:spcPts val="7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800" b="1" dirty="0">
              <a:solidFill>
                <a:schemeClr val="tx1"/>
              </a:solidFill>
              <a:hlinkClick r:id="rId4"/>
            </a:endParaRPr>
          </a:p>
          <a:p>
            <a:pPr algn="ctr">
              <a:spcBef>
                <a:spcPts val="7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800" b="1" dirty="0">
              <a:solidFill>
                <a:srgbClr val="000000"/>
              </a:solidFill>
            </a:endParaRPr>
          </a:p>
          <a:p>
            <a:pPr algn="ctr">
              <a:spcBef>
                <a:spcPts val="7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800" b="1" dirty="0">
              <a:solidFill>
                <a:srgbClr val="000000"/>
              </a:solidFill>
            </a:endParaRPr>
          </a:p>
          <a:p>
            <a:pPr algn="ctr">
              <a:spcBef>
                <a:spcPts val="7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800" b="1" dirty="0">
              <a:solidFill>
                <a:srgbClr val="000000"/>
              </a:solidFill>
            </a:endParaRPr>
          </a:p>
          <a:p>
            <a:pPr algn="ctr">
              <a:spcBef>
                <a:spcPts val="7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1" dirty="0">
                <a:solidFill>
                  <a:srgbClr val="000000"/>
                </a:solidFill>
              </a:rPr>
              <a:t> </a:t>
            </a:r>
          </a:p>
          <a:p>
            <a:pPr algn="ctr">
              <a:spcBef>
                <a:spcPts val="7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800" b="1" dirty="0">
              <a:solidFill>
                <a:srgbClr val="000000"/>
              </a:solidFill>
            </a:endParaRP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0" y="1036638"/>
            <a:ext cx="9144000" cy="1182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b="1" dirty="0">
                <a:solidFill>
                  <a:srgbClr val="000000"/>
                </a:solidFill>
              </a:rPr>
              <a:t>COORDENAÇÃO GAC</a:t>
            </a:r>
          </a:p>
        </p:txBody>
      </p:sp>
      <p:pic>
        <p:nvPicPr>
          <p:cNvPr id="6" name="Imagem 5" descr="sema_horizont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71480"/>
            <a:ext cx="3047673" cy="757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0" y="836613"/>
            <a:ext cx="9144000" cy="170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1" dirty="0">
                <a:solidFill>
                  <a:srgbClr val="000000"/>
                </a:solidFill>
              </a:rPr>
              <a:t>Gestão</a:t>
            </a:r>
            <a:r>
              <a:rPr lang="pt-BR" sz="2400" b="1" dirty="0">
                <a:solidFill>
                  <a:srgbClr val="000000"/>
                </a:solidFill>
              </a:rPr>
              <a:t> Ambiental Compartilhada</a:t>
            </a: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714349" y="2613043"/>
            <a:ext cx="7786742" cy="3387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just">
              <a:spcBef>
                <a:spcPts val="7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400" dirty="0">
                <a:solidFill>
                  <a:srgbClr val="000000"/>
                </a:solidFill>
              </a:rPr>
              <a:t>O Programa GAC tem como objetivo principal apoiar os municípios na estruturação do seu Sistema de Meio </a:t>
            </a:r>
            <a:r>
              <a:rPr lang="pt-BR" sz="2400" dirty="0" smtClean="0">
                <a:solidFill>
                  <a:srgbClr val="000000"/>
                </a:solidFill>
              </a:rPr>
              <a:t>Ambiente tendo em vista as ações administrativas dos municípios previstas na lei complementar 140.</a:t>
            </a:r>
          </a:p>
          <a:p>
            <a:pPr algn="just">
              <a:spcBef>
                <a:spcPts val="7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400" dirty="0" smtClean="0">
              <a:solidFill>
                <a:srgbClr val="000000"/>
              </a:solidFill>
            </a:endParaRPr>
          </a:p>
          <a:p>
            <a:pPr algn="just">
              <a:spcBef>
                <a:spcPts val="7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400" dirty="0" smtClean="0">
                <a:solidFill>
                  <a:srgbClr val="000000"/>
                </a:solidFill>
              </a:rPr>
              <a:t>Para participar os municípios devem declarar ter órgão ambiental capacitado, conselho de meio ambiente e indicar o nível desejado do anexo da resolução Cepram 4.420/15</a:t>
            </a:r>
            <a:endParaRPr lang="pt-BR" sz="2400" dirty="0">
              <a:solidFill>
                <a:srgbClr val="000000"/>
              </a:solidFill>
            </a:endParaRPr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50" y="-60325"/>
            <a:ext cx="9156700" cy="614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620713"/>
            <a:ext cx="1296987" cy="576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0" y="1357298"/>
            <a:ext cx="9144000" cy="2073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1" dirty="0" smtClean="0">
                <a:solidFill>
                  <a:srgbClr val="000000"/>
                </a:solidFill>
              </a:rPr>
              <a:t>Convênio 07/14 </a:t>
            </a:r>
            <a:r>
              <a:rPr lang="pt-BR" sz="2800" b="1" dirty="0">
                <a:solidFill>
                  <a:srgbClr val="000000"/>
                </a:solidFill>
              </a:rPr>
              <a:t>com </a:t>
            </a:r>
            <a:r>
              <a:rPr lang="pt-BR" sz="2800" b="1" dirty="0" smtClean="0">
                <a:solidFill>
                  <a:srgbClr val="000000"/>
                </a:solidFill>
              </a:rPr>
              <a:t>o consórcio Litoral Sul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1" dirty="0" smtClean="0">
                <a:solidFill>
                  <a:srgbClr val="000000"/>
                </a:solidFill>
              </a:rPr>
              <a:t>Celebrado em 18/06/2014</a:t>
            </a:r>
            <a:r>
              <a:rPr lang="pt-BR" sz="2800" b="1" dirty="0">
                <a:solidFill>
                  <a:srgbClr val="000000"/>
                </a:solidFill>
              </a:rPr>
              <a:t/>
            </a:r>
            <a:br>
              <a:rPr lang="pt-BR" sz="2800" b="1" dirty="0">
                <a:solidFill>
                  <a:srgbClr val="000000"/>
                </a:solidFill>
              </a:rPr>
            </a:br>
            <a:r>
              <a:rPr lang="pt-BR" b="1" dirty="0">
                <a:solidFill>
                  <a:srgbClr val="000000"/>
                </a:solidFill>
              </a:rPr>
              <a:t/>
            </a:r>
            <a:br>
              <a:rPr lang="pt-BR" b="1" dirty="0">
                <a:solidFill>
                  <a:srgbClr val="000000"/>
                </a:solidFill>
              </a:rPr>
            </a:br>
            <a:r>
              <a:rPr lang="pt-BR" sz="2800" b="1" dirty="0">
                <a:solidFill>
                  <a:srgbClr val="000000"/>
                </a:solidFill>
              </a:rPr>
              <a:t>Obrigações da SEMA</a:t>
            </a:r>
            <a:br>
              <a:rPr lang="pt-BR" sz="2800" b="1" dirty="0">
                <a:solidFill>
                  <a:srgbClr val="000000"/>
                </a:solidFill>
              </a:rPr>
            </a:br>
            <a:r>
              <a:rPr lang="pt-BR" sz="2800" b="1" dirty="0">
                <a:solidFill>
                  <a:srgbClr val="000000"/>
                </a:solidFill>
              </a:rPr>
              <a:t/>
            </a:r>
            <a:br>
              <a:rPr lang="pt-BR" sz="2800" b="1" dirty="0">
                <a:solidFill>
                  <a:srgbClr val="000000"/>
                </a:solidFill>
              </a:rPr>
            </a:br>
            <a:endParaRPr lang="pt-BR" sz="2800" b="1" dirty="0">
              <a:solidFill>
                <a:srgbClr val="000000"/>
              </a:solidFill>
            </a:endParaRP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50" y="-60325"/>
            <a:ext cx="9156700" cy="614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22300" y="2092325"/>
            <a:ext cx="7874000" cy="4625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000" dirty="0">
              <a:solidFill>
                <a:srgbClr val="000000"/>
              </a:solidFill>
            </a:endParaRPr>
          </a:p>
          <a:p>
            <a:pPr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000" dirty="0">
              <a:solidFill>
                <a:srgbClr val="000000"/>
              </a:solidFill>
            </a:endParaRPr>
          </a:p>
          <a:p>
            <a:pPr algn="just">
              <a:spcBef>
                <a:spcPts val="500"/>
              </a:spcBef>
              <a:buFont typeface="Wingdings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dirty="0">
                <a:solidFill>
                  <a:schemeClr val="tx1"/>
                </a:solidFill>
              </a:rPr>
              <a:t> </a:t>
            </a:r>
            <a:r>
              <a:rPr lang="pt-BR" sz="2000" dirty="0" smtClean="0">
                <a:solidFill>
                  <a:schemeClr val="tx1"/>
                </a:solidFill>
              </a:rPr>
              <a:t>Disponibilização de 01 </a:t>
            </a:r>
            <a:r>
              <a:rPr lang="pt-BR" sz="2000" dirty="0">
                <a:solidFill>
                  <a:schemeClr val="tx1"/>
                </a:solidFill>
              </a:rPr>
              <a:t>Computador, 01 impressora, 01 GPS, 01 decibilímetro e 01 scanner </a:t>
            </a:r>
            <a:r>
              <a:rPr lang="pt-BR" sz="2000" dirty="0" smtClean="0">
                <a:solidFill>
                  <a:schemeClr val="tx1"/>
                </a:solidFill>
              </a:rPr>
              <a:t>;</a:t>
            </a:r>
            <a:endParaRPr lang="pt-BR" sz="2000" dirty="0">
              <a:solidFill>
                <a:schemeClr val="tx1"/>
              </a:solidFill>
            </a:endParaRPr>
          </a:p>
          <a:p>
            <a:pPr algn="just">
              <a:spcBef>
                <a:spcPts val="500"/>
              </a:spcBef>
              <a:buFont typeface="Wingdings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dirty="0">
                <a:solidFill>
                  <a:schemeClr val="tx1"/>
                </a:solidFill>
              </a:rPr>
              <a:t> 01 Automóvel</a:t>
            </a:r>
            <a:r>
              <a:rPr lang="pt-BR" sz="2000" dirty="0" smtClean="0">
                <a:solidFill>
                  <a:schemeClr val="tx1"/>
                </a:solidFill>
              </a:rPr>
              <a:t>;</a:t>
            </a:r>
            <a:endParaRPr lang="pt-BR" sz="2000" dirty="0">
              <a:solidFill>
                <a:schemeClr val="tx1"/>
              </a:solidFill>
            </a:endParaRPr>
          </a:p>
          <a:p>
            <a:pPr algn="just">
              <a:spcBef>
                <a:spcPts val="500"/>
              </a:spcBef>
              <a:buFont typeface="Wingdings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dirty="0">
                <a:solidFill>
                  <a:schemeClr val="tx1"/>
                </a:solidFill>
              </a:rPr>
              <a:t> </a:t>
            </a:r>
            <a:r>
              <a:rPr lang="pt-BR" sz="2000" dirty="0" smtClean="0">
                <a:solidFill>
                  <a:schemeClr val="tx1"/>
                </a:solidFill>
              </a:rPr>
              <a:t>    Equipe </a:t>
            </a:r>
            <a:r>
              <a:rPr lang="pt-BR" sz="2000" dirty="0">
                <a:solidFill>
                  <a:schemeClr val="tx1"/>
                </a:solidFill>
              </a:rPr>
              <a:t>técnica custeada pela SEMA de acordo com a demanda das atividades de licenciamento e fiscalização ambiental dos municípios consorciados e aprovação do local das reservas legais das propriedades . Prazo: 02 anos</a:t>
            </a:r>
            <a:r>
              <a:rPr lang="pt-BR" sz="2000" dirty="0" smtClean="0">
                <a:solidFill>
                  <a:schemeClr val="tx1"/>
                </a:solidFill>
              </a:rPr>
              <a:t>;</a:t>
            </a:r>
            <a:endParaRPr lang="pt-BR" sz="2000" dirty="0">
              <a:solidFill>
                <a:schemeClr val="tx1"/>
              </a:solidFill>
            </a:endParaRPr>
          </a:p>
          <a:p>
            <a:pPr algn="just">
              <a:spcBef>
                <a:spcPts val="500"/>
              </a:spcBef>
              <a:buFont typeface="Wingdings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dirty="0" smtClean="0">
                <a:solidFill>
                  <a:schemeClr val="tx1"/>
                </a:solidFill>
              </a:rPr>
              <a:t>    Capacitação </a:t>
            </a:r>
            <a:r>
              <a:rPr lang="pt-BR" sz="2000" dirty="0">
                <a:solidFill>
                  <a:schemeClr val="tx1"/>
                </a:solidFill>
              </a:rPr>
              <a:t>da equipe técnica</a:t>
            </a:r>
            <a:r>
              <a:rPr lang="pt-BR" sz="2000" dirty="0" smtClean="0">
                <a:solidFill>
                  <a:schemeClr val="tx1"/>
                </a:solidFill>
              </a:rPr>
              <a:t>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pt-BR" sz="2000" dirty="0" smtClean="0">
                <a:solidFill>
                  <a:schemeClr val="tx1"/>
                </a:solidFill>
                <a:latin typeface="Arial"/>
                <a:ea typeface="Times New Roman"/>
              </a:rPr>
              <a:t>Acompanhar, supervisionar e fiscalizar a execução deste convênio</a:t>
            </a:r>
            <a:endParaRPr lang="pt-BR" sz="3200" dirty="0" smtClean="0">
              <a:solidFill>
                <a:schemeClr val="tx1"/>
              </a:solidFill>
              <a:latin typeface="Arial"/>
              <a:ea typeface="Times New Roman"/>
            </a:endParaRPr>
          </a:p>
          <a:p>
            <a:pPr algn="just">
              <a:spcBef>
                <a:spcPts val="500"/>
              </a:spcBef>
              <a:buFont typeface="Wingdings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000" dirty="0">
              <a:solidFill>
                <a:srgbClr val="000000"/>
              </a:solidFill>
            </a:endParaRPr>
          </a:p>
          <a:p>
            <a:pPr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000" dirty="0">
              <a:solidFill>
                <a:srgbClr val="000000"/>
              </a:solidFill>
            </a:endParaRPr>
          </a:p>
        </p:txBody>
      </p:sp>
      <p:pic>
        <p:nvPicPr>
          <p:cNvPr id="6" name="Imagem 5" descr="sema_horizont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71480"/>
            <a:ext cx="3047673" cy="757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0" y="1357298"/>
            <a:ext cx="9144000" cy="2073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1" dirty="0">
                <a:solidFill>
                  <a:srgbClr val="000000"/>
                </a:solidFill>
              </a:rPr>
              <a:t/>
            </a:r>
            <a:br>
              <a:rPr lang="pt-BR" sz="2800" b="1" dirty="0">
                <a:solidFill>
                  <a:srgbClr val="000000"/>
                </a:solidFill>
              </a:rPr>
            </a:br>
            <a:r>
              <a:rPr lang="pt-BR" b="1" dirty="0">
                <a:solidFill>
                  <a:srgbClr val="000000"/>
                </a:solidFill>
              </a:rPr>
              <a:t/>
            </a:r>
            <a:br>
              <a:rPr lang="pt-BR" b="1" dirty="0">
                <a:solidFill>
                  <a:srgbClr val="000000"/>
                </a:solidFill>
              </a:rPr>
            </a:br>
            <a:r>
              <a:rPr lang="pt-BR" sz="2800" b="1" dirty="0">
                <a:solidFill>
                  <a:srgbClr val="000000"/>
                </a:solidFill>
              </a:rPr>
              <a:t/>
            </a:r>
            <a:br>
              <a:rPr lang="pt-BR" sz="2800" b="1" dirty="0">
                <a:solidFill>
                  <a:srgbClr val="000000"/>
                </a:solidFill>
              </a:rPr>
            </a:br>
            <a:r>
              <a:rPr lang="pt-BR" sz="2800" b="1" dirty="0">
                <a:solidFill>
                  <a:srgbClr val="000000"/>
                </a:solidFill>
              </a:rPr>
              <a:t/>
            </a:r>
            <a:br>
              <a:rPr lang="pt-BR" sz="2800" b="1" dirty="0">
                <a:solidFill>
                  <a:srgbClr val="000000"/>
                </a:solidFill>
              </a:rPr>
            </a:br>
            <a:endParaRPr lang="pt-BR" sz="2800" b="1" dirty="0">
              <a:solidFill>
                <a:srgbClr val="000000"/>
              </a:solidFill>
            </a:endParaRP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50" y="-60325"/>
            <a:ext cx="9156700" cy="614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22300" y="2092325"/>
            <a:ext cx="7874000" cy="4625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000" dirty="0">
              <a:solidFill>
                <a:srgbClr val="000000"/>
              </a:solidFill>
            </a:endParaRPr>
          </a:p>
          <a:p>
            <a:pPr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000" dirty="0">
              <a:solidFill>
                <a:srgbClr val="000000"/>
              </a:solidFill>
            </a:endParaRPr>
          </a:p>
          <a:p>
            <a:pPr algn="just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000" dirty="0">
              <a:solidFill>
                <a:srgbClr val="000000"/>
              </a:solidFill>
            </a:endParaRPr>
          </a:p>
          <a:p>
            <a:pPr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000" dirty="0">
              <a:solidFill>
                <a:srgbClr val="000000"/>
              </a:solidFill>
            </a:endParaRPr>
          </a:p>
        </p:txBody>
      </p:sp>
      <p:pic>
        <p:nvPicPr>
          <p:cNvPr id="6" name="Imagem 5" descr="sema_horizont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71480"/>
            <a:ext cx="3047673" cy="757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S:\01. GAC\Consórcios\Litoral Sul\Fotos\1° relatório\GEDC04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1480"/>
            <a:ext cx="9144000" cy="664368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0" y="1357298"/>
            <a:ext cx="9144000" cy="2073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1" dirty="0">
                <a:solidFill>
                  <a:srgbClr val="000000"/>
                </a:solidFill>
              </a:rPr>
              <a:t/>
            </a:r>
            <a:br>
              <a:rPr lang="pt-BR" sz="2800" b="1" dirty="0">
                <a:solidFill>
                  <a:srgbClr val="000000"/>
                </a:solidFill>
              </a:rPr>
            </a:br>
            <a:r>
              <a:rPr lang="pt-BR" b="1" dirty="0">
                <a:solidFill>
                  <a:srgbClr val="000000"/>
                </a:solidFill>
              </a:rPr>
              <a:t/>
            </a:r>
            <a:br>
              <a:rPr lang="pt-BR" b="1" dirty="0">
                <a:solidFill>
                  <a:srgbClr val="000000"/>
                </a:solidFill>
              </a:rPr>
            </a:br>
            <a:r>
              <a:rPr lang="pt-BR" sz="2800" b="1" dirty="0">
                <a:solidFill>
                  <a:srgbClr val="000000"/>
                </a:solidFill>
              </a:rPr>
              <a:t/>
            </a:r>
            <a:br>
              <a:rPr lang="pt-BR" sz="2800" b="1" dirty="0">
                <a:solidFill>
                  <a:srgbClr val="000000"/>
                </a:solidFill>
              </a:rPr>
            </a:br>
            <a:r>
              <a:rPr lang="pt-BR" sz="2800" b="1" dirty="0">
                <a:solidFill>
                  <a:srgbClr val="000000"/>
                </a:solidFill>
              </a:rPr>
              <a:t/>
            </a:r>
            <a:br>
              <a:rPr lang="pt-BR" sz="2800" b="1" dirty="0">
                <a:solidFill>
                  <a:srgbClr val="000000"/>
                </a:solidFill>
              </a:rPr>
            </a:br>
            <a:endParaRPr lang="pt-BR" sz="2800" b="1" dirty="0">
              <a:solidFill>
                <a:srgbClr val="000000"/>
              </a:solidFill>
            </a:endParaRP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50" y="-60325"/>
            <a:ext cx="9156700" cy="614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22300" y="2092325"/>
            <a:ext cx="7874000" cy="4625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000" dirty="0">
              <a:solidFill>
                <a:srgbClr val="000000"/>
              </a:solidFill>
            </a:endParaRPr>
          </a:p>
          <a:p>
            <a:pPr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000" dirty="0">
              <a:solidFill>
                <a:srgbClr val="000000"/>
              </a:solidFill>
            </a:endParaRPr>
          </a:p>
          <a:p>
            <a:pPr algn="just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000" dirty="0">
              <a:solidFill>
                <a:srgbClr val="000000"/>
              </a:solidFill>
            </a:endParaRPr>
          </a:p>
          <a:p>
            <a:pPr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000" dirty="0">
              <a:solidFill>
                <a:srgbClr val="000000"/>
              </a:solidFill>
            </a:endParaRPr>
          </a:p>
        </p:txBody>
      </p:sp>
      <p:pic>
        <p:nvPicPr>
          <p:cNvPr id="6" name="Imagem 5" descr="sema_horizont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71480"/>
            <a:ext cx="3047673" cy="757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S:\01. GAC\Consórcios\Litoral Sul\Fotos\6° relatório\IMG_20160614_1501506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1480"/>
            <a:ext cx="9144000" cy="614366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0" y="1273175"/>
            <a:ext cx="9144000" cy="2073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1" dirty="0" smtClean="0">
                <a:solidFill>
                  <a:srgbClr val="000000"/>
                </a:solidFill>
              </a:rPr>
              <a:t>Obrigações do INEMA</a:t>
            </a:r>
            <a:r>
              <a:rPr lang="pt-BR" sz="2800" b="1" dirty="0">
                <a:solidFill>
                  <a:srgbClr val="000000"/>
                </a:solidFill>
              </a:rPr>
              <a:t/>
            </a:r>
            <a:br>
              <a:rPr lang="pt-BR" sz="2800" b="1" dirty="0">
                <a:solidFill>
                  <a:srgbClr val="000000"/>
                </a:solidFill>
              </a:rPr>
            </a:br>
            <a:r>
              <a:rPr lang="pt-BR" sz="2800" b="1" dirty="0">
                <a:solidFill>
                  <a:srgbClr val="000000"/>
                </a:solidFill>
              </a:rPr>
              <a:t/>
            </a:r>
            <a:br>
              <a:rPr lang="pt-BR" sz="2800" b="1" dirty="0">
                <a:solidFill>
                  <a:srgbClr val="000000"/>
                </a:solidFill>
              </a:rPr>
            </a:br>
            <a:endParaRPr lang="pt-BR" sz="2800" b="1" dirty="0">
              <a:solidFill>
                <a:srgbClr val="000000"/>
              </a:solidFill>
            </a:endParaRP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50" y="-60325"/>
            <a:ext cx="9156700" cy="614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22300" y="2092325"/>
            <a:ext cx="7874000" cy="4625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000" dirty="0">
              <a:solidFill>
                <a:srgbClr val="000000"/>
              </a:solidFill>
            </a:endParaRPr>
          </a:p>
          <a:p>
            <a:pPr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000" dirty="0">
              <a:solidFill>
                <a:srgbClr val="000000"/>
              </a:solidFill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pt-BR" sz="2000" dirty="0" smtClean="0">
                <a:solidFill>
                  <a:srgbClr val="000000"/>
                </a:solidFill>
                <a:latin typeface="Arial"/>
                <a:ea typeface="Times New Roman"/>
              </a:rPr>
              <a:t> Prestar apoio técnico qualificado à implantação do presente convênio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</a:pPr>
            <a:endParaRPr lang="pt-BR" sz="3200" dirty="0" smtClean="0">
              <a:solidFill>
                <a:srgbClr val="000000"/>
              </a:solidFill>
              <a:latin typeface="Arial"/>
              <a:ea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pt-BR" sz="2000" dirty="0" smtClean="0">
                <a:solidFill>
                  <a:srgbClr val="000000"/>
                </a:solidFill>
                <a:latin typeface="Arial"/>
                <a:ea typeface="Times New Roman"/>
              </a:rPr>
              <a:t>Acompanhar, supervisionar e fiscalizar a execução deste convênio</a:t>
            </a:r>
            <a:endParaRPr lang="pt-BR" sz="3200" dirty="0" smtClean="0">
              <a:solidFill>
                <a:srgbClr val="000000"/>
              </a:solidFill>
              <a:latin typeface="Arial"/>
              <a:ea typeface="Times New Roman"/>
            </a:endParaRPr>
          </a:p>
          <a:p>
            <a:pPr lvl="0" algn="just">
              <a:spcBef>
                <a:spcPts val="500"/>
              </a:spcBef>
              <a:buFont typeface="Wingdings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000" dirty="0">
              <a:solidFill>
                <a:srgbClr val="000000"/>
              </a:solidFill>
            </a:endParaRPr>
          </a:p>
          <a:p>
            <a:pPr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000" dirty="0">
              <a:solidFill>
                <a:srgbClr val="000000"/>
              </a:solidFill>
            </a:endParaRPr>
          </a:p>
        </p:txBody>
      </p:sp>
      <p:pic>
        <p:nvPicPr>
          <p:cNvPr id="6" name="Imagem 5" descr="sema_horizont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71480"/>
            <a:ext cx="3047673" cy="757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sema_horizont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571480"/>
            <a:ext cx="2585382" cy="642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0" y="987425"/>
            <a:ext cx="9144000" cy="36987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1" dirty="0">
                <a:solidFill>
                  <a:srgbClr val="000000"/>
                </a:solidFill>
              </a:rPr>
              <a:t/>
            </a:r>
            <a:br>
              <a:rPr lang="pt-BR" sz="2800" b="1" dirty="0">
                <a:solidFill>
                  <a:srgbClr val="000000"/>
                </a:solidFill>
              </a:rPr>
            </a:br>
            <a:r>
              <a:rPr lang="pt-BR" b="1" dirty="0">
                <a:solidFill>
                  <a:srgbClr val="000000"/>
                </a:solidFill>
              </a:rPr>
              <a:t/>
            </a:r>
            <a:br>
              <a:rPr lang="pt-BR" b="1" dirty="0">
                <a:solidFill>
                  <a:srgbClr val="000000"/>
                </a:solidFill>
              </a:rPr>
            </a:br>
            <a:r>
              <a:rPr lang="pt-BR" sz="2800" b="1" dirty="0">
                <a:solidFill>
                  <a:srgbClr val="000000"/>
                </a:solidFill>
              </a:rPr>
              <a:t>Obrigações do consórcio</a:t>
            </a:r>
            <a:br>
              <a:rPr lang="pt-BR" sz="2800" b="1" dirty="0">
                <a:solidFill>
                  <a:srgbClr val="000000"/>
                </a:solidFill>
              </a:rPr>
            </a:br>
            <a:r>
              <a:rPr lang="pt-BR" sz="2800" b="1" dirty="0">
                <a:solidFill>
                  <a:srgbClr val="000000"/>
                </a:solidFill>
              </a:rPr>
              <a:t/>
            </a:r>
            <a:br>
              <a:rPr lang="pt-BR" sz="2800" b="1" dirty="0">
                <a:solidFill>
                  <a:srgbClr val="000000"/>
                </a:solidFill>
              </a:rPr>
            </a:br>
            <a:endParaRPr lang="pt-BR" sz="2800" b="1" dirty="0">
              <a:solidFill>
                <a:srgbClr val="000000"/>
              </a:solidFill>
            </a:endParaRP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350" y="-60325"/>
            <a:ext cx="9156700" cy="614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28596" y="1357298"/>
            <a:ext cx="8380412" cy="5299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000" dirty="0">
              <a:solidFill>
                <a:srgbClr val="000000"/>
              </a:solidFill>
            </a:endParaRPr>
          </a:p>
          <a:p>
            <a:pPr>
              <a:spcBef>
                <a:spcPts val="500"/>
              </a:spcBef>
              <a:buFont typeface="Wingdings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dirty="0">
                <a:solidFill>
                  <a:srgbClr val="000000"/>
                </a:solidFill>
              </a:rPr>
              <a:t> </a:t>
            </a:r>
            <a:r>
              <a:rPr lang="pt-BR" sz="2000" dirty="0" smtClean="0">
                <a:solidFill>
                  <a:srgbClr val="000000"/>
                </a:solidFill>
              </a:rPr>
              <a:t> </a:t>
            </a:r>
            <a:r>
              <a:rPr lang="pt-BR" dirty="0" smtClean="0">
                <a:solidFill>
                  <a:srgbClr val="000000"/>
                </a:solidFill>
              </a:rPr>
              <a:t>Legislação </a:t>
            </a:r>
            <a:r>
              <a:rPr lang="pt-BR" dirty="0">
                <a:solidFill>
                  <a:srgbClr val="000000"/>
                </a:solidFill>
              </a:rPr>
              <a:t>ambiental dos municípios aprovada na câmara de vereadores e </a:t>
            </a:r>
            <a:r>
              <a:rPr lang="pt-BR" dirty="0" smtClean="0">
                <a:solidFill>
                  <a:srgbClr val="000000"/>
                </a:solidFill>
              </a:rPr>
              <a:t>publicada em diário oficial.</a:t>
            </a:r>
          </a:p>
          <a:p>
            <a:pPr>
              <a:spcBef>
                <a:spcPts val="500"/>
              </a:spcBef>
              <a:buFont typeface="Wingdings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dirty="0" smtClean="0">
              <a:solidFill>
                <a:srgbClr val="000000"/>
              </a:solidFill>
            </a:endParaRPr>
          </a:p>
          <a:p>
            <a:pPr>
              <a:spcBef>
                <a:spcPts val="500"/>
              </a:spcBef>
              <a:buFont typeface="Wingdings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dirty="0" smtClean="0">
                <a:solidFill>
                  <a:srgbClr val="000000"/>
                </a:solidFill>
              </a:rPr>
              <a:t>  Envio de ofício à SEMA assumindo o nível 3 da Resolução Cepram 4.420</a:t>
            </a:r>
            <a:endParaRPr lang="pt-BR" dirty="0">
              <a:solidFill>
                <a:srgbClr val="000000"/>
              </a:solidFill>
            </a:endParaRPr>
          </a:p>
          <a:p>
            <a:pPr>
              <a:spcBef>
                <a:spcPts val="500"/>
              </a:spcBef>
              <a:buFont typeface="Wingdings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dirty="0">
              <a:solidFill>
                <a:srgbClr val="000000"/>
              </a:solidFill>
            </a:endParaRPr>
          </a:p>
          <a:p>
            <a:pPr>
              <a:spcBef>
                <a:spcPts val="500"/>
              </a:spcBef>
              <a:buFont typeface="Wingdings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smtClean="0">
                <a:solidFill>
                  <a:srgbClr val="000000"/>
                </a:solidFill>
              </a:rPr>
              <a:t> Contratação </a:t>
            </a:r>
            <a:r>
              <a:rPr lang="pt-BR" dirty="0">
                <a:solidFill>
                  <a:srgbClr val="000000"/>
                </a:solidFill>
              </a:rPr>
              <a:t>de equipe técnica experiente, </a:t>
            </a:r>
            <a:r>
              <a:rPr lang="pt-BR" b="1" dirty="0">
                <a:solidFill>
                  <a:srgbClr val="000000"/>
                </a:solidFill>
              </a:rPr>
              <a:t>através de seleção pública</a:t>
            </a:r>
            <a:r>
              <a:rPr lang="pt-BR" dirty="0">
                <a:solidFill>
                  <a:srgbClr val="000000"/>
                </a:solidFill>
              </a:rPr>
              <a:t>, para as atividades de licenciamento e fiscalização ambiental dos municípios consorciados;</a:t>
            </a:r>
          </a:p>
          <a:p>
            <a:pPr>
              <a:spcBef>
                <a:spcPts val="500"/>
              </a:spcBef>
              <a:buFont typeface="Wingdings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dirty="0">
              <a:solidFill>
                <a:srgbClr val="000000"/>
              </a:solidFill>
            </a:endParaRPr>
          </a:p>
          <a:p>
            <a:pPr>
              <a:spcBef>
                <a:spcPts val="500"/>
              </a:spcBef>
              <a:buFont typeface="Wingdings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smtClean="0">
                <a:solidFill>
                  <a:srgbClr val="000000"/>
                </a:solidFill>
              </a:rPr>
              <a:t> Sala </a:t>
            </a:r>
            <a:r>
              <a:rPr lang="pt-BR" dirty="0">
                <a:solidFill>
                  <a:srgbClr val="000000"/>
                </a:solidFill>
              </a:rPr>
              <a:t>com toda a infraestrutura necessária para os técnicos;</a:t>
            </a:r>
          </a:p>
          <a:p>
            <a:pPr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dirty="0">
              <a:solidFill>
                <a:srgbClr val="000000"/>
              </a:solidFill>
            </a:endParaRPr>
          </a:p>
          <a:p>
            <a:pPr>
              <a:spcBef>
                <a:spcPts val="500"/>
              </a:spcBef>
              <a:buFont typeface="Wingdings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smtClean="0">
                <a:solidFill>
                  <a:srgbClr val="000000"/>
                </a:solidFill>
              </a:rPr>
              <a:t> Combustível </a:t>
            </a:r>
            <a:r>
              <a:rPr lang="pt-BR" dirty="0">
                <a:solidFill>
                  <a:srgbClr val="000000"/>
                </a:solidFill>
              </a:rPr>
              <a:t>, manutenção e seguro do automóvel;</a:t>
            </a:r>
          </a:p>
          <a:p>
            <a:pPr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dirty="0">
              <a:solidFill>
                <a:srgbClr val="000000"/>
              </a:solidFill>
            </a:endParaRPr>
          </a:p>
          <a:p>
            <a:pPr>
              <a:spcBef>
                <a:spcPts val="500"/>
              </a:spcBef>
              <a:buFont typeface="Wingdings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smtClean="0">
                <a:solidFill>
                  <a:srgbClr val="000000"/>
                </a:solidFill>
              </a:rPr>
              <a:t> Atender </a:t>
            </a:r>
            <a:r>
              <a:rPr lang="pt-BR" dirty="0">
                <a:solidFill>
                  <a:srgbClr val="000000"/>
                </a:solidFill>
              </a:rPr>
              <a:t>as demandas de licenciamento e fiscalização ambiental dos municípios e aprovação do local das reservas legais das propriedades.</a:t>
            </a:r>
          </a:p>
          <a:p>
            <a:pPr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0" y="1255713"/>
            <a:ext cx="9144000" cy="2528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b="1" dirty="0">
                <a:solidFill>
                  <a:srgbClr val="000000"/>
                </a:solidFill>
              </a:rPr>
              <a:t/>
            </a:r>
            <a:br>
              <a:rPr lang="pt-BR" sz="3200" b="1" dirty="0">
                <a:solidFill>
                  <a:srgbClr val="000000"/>
                </a:solidFill>
              </a:rPr>
            </a:br>
            <a:r>
              <a:rPr lang="pt-BR" sz="3200" b="1" dirty="0">
                <a:solidFill>
                  <a:srgbClr val="000000"/>
                </a:solidFill>
              </a:rPr>
              <a:t/>
            </a:r>
            <a:br>
              <a:rPr lang="pt-BR" sz="3200" b="1" dirty="0">
                <a:solidFill>
                  <a:srgbClr val="000000"/>
                </a:solidFill>
              </a:rPr>
            </a:br>
            <a:r>
              <a:rPr lang="pt-BR" sz="3200" b="1" dirty="0">
                <a:solidFill>
                  <a:srgbClr val="000000"/>
                </a:solidFill>
              </a:rPr>
              <a:t/>
            </a:r>
            <a:br>
              <a:rPr lang="pt-BR" sz="3200" b="1" dirty="0">
                <a:solidFill>
                  <a:srgbClr val="000000"/>
                </a:solidFill>
              </a:rPr>
            </a:br>
            <a:endParaRPr lang="pt-BR" sz="3200" b="1" dirty="0">
              <a:solidFill>
                <a:srgbClr val="000000"/>
              </a:solidFill>
            </a:endParaRP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50" y="-60325"/>
            <a:ext cx="9156700" cy="614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500034" y="1357298"/>
            <a:ext cx="7874000" cy="51435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just"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000" b="1" dirty="0">
              <a:solidFill>
                <a:srgbClr val="000000"/>
              </a:solidFill>
            </a:endParaRPr>
          </a:p>
          <a:p>
            <a:pPr algn="just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dirty="0" smtClean="0">
                <a:solidFill>
                  <a:srgbClr val="000000"/>
                </a:solidFill>
              </a:rPr>
              <a:t>Municípios Consorciados: </a:t>
            </a:r>
            <a:r>
              <a:rPr lang="pt-BR" dirty="0" smtClean="0">
                <a:solidFill>
                  <a:srgbClr val="000000"/>
                </a:solidFill>
                <a:latin typeface="Arial"/>
              </a:rPr>
              <a:t>Almadina</a:t>
            </a:r>
            <a:r>
              <a:rPr lang="pt-BR" dirty="0" smtClean="0">
                <a:solidFill>
                  <a:srgbClr val="000000"/>
                </a:solidFill>
                <a:latin typeface="Arial"/>
              </a:rPr>
              <a:t>, Buerarema, Barro Preto, Coaraci, Floresta Azul, Ibicaraí, Itapé, Itajuípe, </a:t>
            </a:r>
            <a:r>
              <a:rPr lang="pt-BR" dirty="0" smtClean="0">
                <a:solidFill>
                  <a:srgbClr val="000000"/>
                </a:solidFill>
                <a:latin typeface="Arial"/>
              </a:rPr>
              <a:t>Itapitanga</a:t>
            </a:r>
            <a:r>
              <a:rPr lang="pt-BR" dirty="0" smtClean="0">
                <a:solidFill>
                  <a:srgbClr val="000000"/>
                </a:solidFill>
                <a:latin typeface="Arial"/>
              </a:rPr>
              <a:t>, Ubaitaba e Uruçuca</a:t>
            </a:r>
            <a:endParaRPr lang="pt-BR" dirty="0" smtClean="0">
              <a:solidFill>
                <a:schemeClr val="tx1"/>
              </a:solidFill>
              <a:latin typeface="Arial"/>
              <a:ea typeface="Times New Roman"/>
            </a:endParaRPr>
          </a:p>
          <a:p>
            <a:pPr algn="just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dirty="0">
              <a:solidFill>
                <a:srgbClr val="000000"/>
              </a:solidFill>
            </a:endParaRPr>
          </a:p>
          <a:p>
            <a:pPr algn="just">
              <a:spcBef>
                <a:spcPts val="500"/>
              </a:spcBef>
              <a:buFont typeface="Wingdings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smtClean="0">
                <a:solidFill>
                  <a:srgbClr val="000000"/>
                </a:solidFill>
              </a:rPr>
              <a:t> Valor do convênio em 02 anos : </a:t>
            </a:r>
            <a:r>
              <a:rPr lang="pt-BR" b="1" dirty="0" smtClean="0">
                <a:solidFill>
                  <a:srgbClr val="000000"/>
                </a:solidFill>
                <a:latin typeface="Arial"/>
              </a:rPr>
              <a:t>523.588,85</a:t>
            </a:r>
            <a:r>
              <a:rPr lang="pt-BR" b="1" dirty="0" smtClean="0">
                <a:solidFill>
                  <a:srgbClr val="000000"/>
                </a:solidFill>
                <a:latin typeface="Arial"/>
                <a:ea typeface="Times New Roman"/>
              </a:rPr>
              <a:t>  (repassado em 04 parcelas)</a:t>
            </a:r>
          </a:p>
          <a:p>
            <a:pPr algn="just">
              <a:spcBef>
                <a:spcPts val="500"/>
              </a:spcBef>
              <a:buFont typeface="Wingdings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dirty="0">
              <a:solidFill>
                <a:srgbClr val="000000"/>
              </a:solidFill>
            </a:endParaRPr>
          </a:p>
          <a:p>
            <a:pPr algn="just">
              <a:spcBef>
                <a:spcPts val="500"/>
              </a:spcBef>
              <a:buFont typeface="Wingdings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smtClean="0">
                <a:solidFill>
                  <a:srgbClr val="000000"/>
                </a:solidFill>
              </a:rPr>
              <a:t> Contrapartida do consórcio : </a:t>
            </a:r>
            <a:r>
              <a:rPr lang="pt-BR" b="1" dirty="0" smtClean="0">
                <a:solidFill>
                  <a:srgbClr val="000000"/>
                </a:solidFill>
                <a:latin typeface="Arial"/>
                <a:ea typeface="Times New Roman"/>
              </a:rPr>
              <a:t>30.380,00 ( R$ 115,00/ município/mês)</a:t>
            </a:r>
            <a:endParaRPr lang="pt-BR" dirty="0">
              <a:solidFill>
                <a:srgbClr val="000000"/>
              </a:solidFill>
            </a:endParaRPr>
          </a:p>
          <a:p>
            <a:pPr algn="just">
              <a:spcBef>
                <a:spcPts val="500"/>
              </a:spcBef>
              <a:buFont typeface="Wingdings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dirty="0">
              <a:solidFill>
                <a:srgbClr val="000000"/>
              </a:solidFill>
            </a:endParaRPr>
          </a:p>
          <a:p>
            <a:pPr algn="just"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000" dirty="0">
              <a:solidFill>
                <a:srgbClr val="000000"/>
              </a:solidFill>
            </a:endParaRPr>
          </a:p>
        </p:txBody>
      </p:sp>
      <p:pic>
        <p:nvPicPr>
          <p:cNvPr id="6" name="Imagem 5" descr="sema_horizont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71480"/>
            <a:ext cx="3047673" cy="757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0" y="1255713"/>
            <a:ext cx="9144000" cy="2528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400" b="1" dirty="0" smtClean="0">
                <a:solidFill>
                  <a:srgbClr val="000000"/>
                </a:solidFill>
              </a:rPr>
              <a:t>Resultados Alcançados até </a:t>
            </a:r>
            <a:r>
              <a:rPr lang="pt-BR" sz="2400" b="1" dirty="0" smtClean="0">
                <a:solidFill>
                  <a:srgbClr val="000000"/>
                </a:solidFill>
              </a:rPr>
              <a:t>31/10/16</a:t>
            </a:r>
            <a:r>
              <a:rPr lang="pt-BR" sz="3200" b="1" dirty="0">
                <a:solidFill>
                  <a:srgbClr val="000000"/>
                </a:solidFill>
              </a:rPr>
              <a:t/>
            </a:r>
            <a:br>
              <a:rPr lang="pt-BR" sz="3200" b="1" dirty="0">
                <a:solidFill>
                  <a:srgbClr val="000000"/>
                </a:solidFill>
              </a:rPr>
            </a:br>
            <a:r>
              <a:rPr lang="pt-BR" sz="3200" b="1" dirty="0">
                <a:solidFill>
                  <a:srgbClr val="000000"/>
                </a:solidFill>
              </a:rPr>
              <a:t/>
            </a:r>
            <a:br>
              <a:rPr lang="pt-BR" sz="3200" b="1" dirty="0">
                <a:solidFill>
                  <a:srgbClr val="000000"/>
                </a:solidFill>
              </a:rPr>
            </a:br>
            <a:r>
              <a:rPr lang="pt-BR" sz="3200" b="1" dirty="0">
                <a:solidFill>
                  <a:srgbClr val="000000"/>
                </a:solidFill>
              </a:rPr>
              <a:t/>
            </a:r>
            <a:br>
              <a:rPr lang="pt-BR" sz="3200" b="1" dirty="0">
                <a:solidFill>
                  <a:srgbClr val="000000"/>
                </a:solidFill>
              </a:rPr>
            </a:br>
            <a:r>
              <a:rPr lang="pt-BR" sz="3200" b="1" dirty="0">
                <a:solidFill>
                  <a:srgbClr val="000000"/>
                </a:solidFill>
              </a:rPr>
              <a:t/>
            </a:r>
            <a:br>
              <a:rPr lang="pt-BR" sz="3200" b="1" dirty="0">
                <a:solidFill>
                  <a:srgbClr val="000000"/>
                </a:solidFill>
              </a:rPr>
            </a:br>
            <a:endParaRPr lang="pt-BR" sz="3200" b="1" dirty="0">
              <a:solidFill>
                <a:srgbClr val="000000"/>
              </a:solidFill>
            </a:endParaRP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50" y="-60325"/>
            <a:ext cx="9156700" cy="614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Imagem 5" descr="sema_horizont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71480"/>
            <a:ext cx="3047673" cy="757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571472" y="2357430"/>
          <a:ext cx="7858181" cy="4063996"/>
        </p:xfrm>
        <a:graphic>
          <a:graphicData uri="http://schemas.openxmlformats.org/drawingml/2006/table">
            <a:tbl>
              <a:tblPr/>
              <a:tblGrid>
                <a:gridCol w="1263790"/>
                <a:gridCol w="1379416"/>
                <a:gridCol w="1569427"/>
                <a:gridCol w="1247588"/>
                <a:gridCol w="1263790"/>
                <a:gridCol w="1134170"/>
              </a:tblGrid>
              <a:tr h="92029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Município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Licenciamento Ambiental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Receita Licenciamento (R$)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Fiscalizações com Notificações 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Fiscalizações  sem Notificações 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de Fiscalizações  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00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ALMADINA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00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BUERAREMA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149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BARRO PRETO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00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COARACI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R$         1.980,00 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149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FLORESTA AZUL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R$         3.412,00 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00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IBICARAI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R$         2.400,00 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00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ITAPÉ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00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ITAJUIPE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R$         3.550,00 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00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ITAPITANGA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00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UBAITABA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00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URUÇUCA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R$         2.801,46 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00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R$       14.143,46 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184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274</a:t>
                      </a:r>
                    </a:p>
                  </a:txBody>
                  <a:tcPr marL="9203" marR="9203" marT="9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WenQuanYi Micro Hei"/>
        <a:cs typeface="WenQuanYi Micro Hei"/>
      </a:majorFont>
      <a:minorFont>
        <a:latin typeface="Arial"/>
        <a:ea typeface="WenQuanYi Micro Hei"/>
        <a:cs typeface="WenQuanYi Micro Hei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3405</TotalTime>
  <Words>556</Words>
  <Application>Microsoft Office PowerPoint</Application>
  <PresentationFormat>Apresentação na tela (4:3)</PresentationFormat>
  <Paragraphs>160</Paragraphs>
  <Slides>11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Afonso</dc:creator>
  <cp:lastModifiedBy>User</cp:lastModifiedBy>
  <cp:revision>250</cp:revision>
  <cp:lastPrinted>1601-01-01T00:00:00Z</cp:lastPrinted>
  <dcterms:created xsi:type="dcterms:W3CDTF">2010-05-27T03:13:36Z</dcterms:created>
  <dcterms:modified xsi:type="dcterms:W3CDTF">2016-11-23T13:41:41Z</dcterms:modified>
</cp:coreProperties>
</file>