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.xml" ContentType="application/vnd.openxmlformats-officedocument.presentationml.notesSl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34" r:id="rId3"/>
    <p:sldId id="282" r:id="rId4"/>
    <p:sldId id="283" r:id="rId5"/>
    <p:sldId id="265" r:id="rId6"/>
    <p:sldId id="271" r:id="rId7"/>
    <p:sldId id="284" r:id="rId8"/>
    <p:sldId id="285" r:id="rId9"/>
    <p:sldId id="286" r:id="rId10"/>
    <p:sldId id="277" r:id="rId11"/>
    <p:sldId id="287" r:id="rId12"/>
    <p:sldId id="288" r:id="rId13"/>
    <p:sldId id="289" r:id="rId14"/>
    <p:sldId id="290" r:id="rId15"/>
    <p:sldId id="274" r:id="rId16"/>
    <p:sldId id="275" r:id="rId17"/>
    <p:sldId id="292" r:id="rId18"/>
    <p:sldId id="293" r:id="rId19"/>
    <p:sldId id="324" r:id="rId20"/>
    <p:sldId id="329" r:id="rId21"/>
    <p:sldId id="330" r:id="rId22"/>
    <p:sldId id="325" r:id="rId23"/>
    <p:sldId id="326" r:id="rId24"/>
    <p:sldId id="331" r:id="rId25"/>
    <p:sldId id="332" r:id="rId26"/>
    <p:sldId id="327" r:id="rId27"/>
    <p:sldId id="328" r:id="rId28"/>
    <p:sldId id="309" r:id="rId29"/>
    <p:sldId id="304" r:id="rId30"/>
    <p:sldId id="305" r:id="rId31"/>
    <p:sldId id="295" r:id="rId32"/>
    <p:sldId id="306" r:id="rId33"/>
    <p:sldId id="308" r:id="rId34"/>
    <p:sldId id="333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27">
          <p15:clr>
            <a:srgbClr val="A4A3A4"/>
          </p15:clr>
        </p15:guide>
        <p15:guide id="2" orient="horz" pos="1154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F67"/>
    <a:srgbClr val="BB3132"/>
    <a:srgbClr val="0097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9"/>
    <p:restoredTop sz="99003" autoAdjust="0"/>
  </p:normalViewPr>
  <p:slideViewPr>
    <p:cSldViewPr snapToGrid="0" snapToObjects="1">
      <p:cViewPr varScale="1">
        <p:scale>
          <a:sx n="89" d="100"/>
          <a:sy n="89" d="100"/>
        </p:scale>
        <p:origin x="259" y="82"/>
      </p:cViewPr>
      <p:guideLst>
        <p:guide orient="horz" pos="3627"/>
        <p:guide orient="horz" pos="11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24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9%20-%20CLEAR\Tomas-Bahia\Tabelas_Toma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9%20-%20CLEAR\Tomas-Bahia\Tabelas_Toma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9%20-%20CLEAR\Tomas-Bahia\Tabelas_Toma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9%20-%20CLEAR\Tomas-Bahia\Tabelas_Toma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9%20-%20CLEAR\Tomas-Bahia\Tabelas_Toma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aiena.souto\Dropbox\CMICRO_Bahia\Microregi&#227;oIlheusItabuna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omasmalaga:Downloads:201610_ICI_Commodities_pt_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6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9%20-%20CLEAR\Tomas-Bahia\Tabelas_Tom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9%20-%20CLEAR\Tomas-Bahia\Tabelas_Tom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34487260561794E-2"/>
          <c:y val="3.7145548001452498E-2"/>
          <c:w val="0.90635088014782395"/>
          <c:h val="0.87940071249255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42-451A-812A-84B2B2D642F1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42-451A-812A-84B2B2D642F1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42-451A-812A-84B2B2D642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6074832"/>
        <c:axId val="446075376"/>
      </c:barChart>
      <c:catAx>
        <c:axId val="4460748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6075376"/>
        <c:crosses val="autoZero"/>
        <c:auto val="1"/>
        <c:lblAlgn val="ctr"/>
        <c:lblOffset val="100"/>
        <c:noMultiLvlLbl val="0"/>
      </c:catAx>
      <c:valAx>
        <c:axId val="446075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607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216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noProof="0" smtClean="0"/>
              <a:t>Benefícios Previdenciários (% </a:t>
            </a:r>
            <a:r>
              <a:rPr lang="pt-BR" noProof="0"/>
              <a:t>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216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despesa_prrev_pib!$D$1</c:f>
              <c:strCache>
                <c:ptCount val="1"/>
                <c:pt idx="0">
                  <c:v>previdencia (% PIB)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despesa_prrev_pib!$C$2:$C$20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despesa_prrev_pib!$D$2:$D$20</c:f>
              <c:numCache>
                <c:formatCode>0.0%</c:formatCode>
                <c:ptCount val="16"/>
                <c:pt idx="0">
                  <c:v>5.4864076942904197E-2</c:v>
                </c:pt>
                <c:pt idx="1">
                  <c:v>5.7250840478307898E-2</c:v>
                </c:pt>
                <c:pt idx="2">
                  <c:v>5.9126418943857902E-2</c:v>
                </c:pt>
                <c:pt idx="3">
                  <c:v>6.2361989884926798E-2</c:v>
                </c:pt>
                <c:pt idx="4">
                  <c:v>6.4232249449406906E-2</c:v>
                </c:pt>
                <c:pt idx="5">
                  <c:v>6.7267654995670806E-2</c:v>
                </c:pt>
                <c:pt idx="6">
                  <c:v>6.8723279258898998E-2</c:v>
                </c:pt>
                <c:pt idx="7">
                  <c:v>6.8116003921611698E-2</c:v>
                </c:pt>
                <c:pt idx="8">
                  <c:v>6.4171912732652103E-2</c:v>
                </c:pt>
                <c:pt idx="9">
                  <c:v>6.7468860112385301E-2</c:v>
                </c:pt>
                <c:pt idx="10">
                  <c:v>6.5586358491397101E-2</c:v>
                </c:pt>
                <c:pt idx="11">
                  <c:v>6.4348474330725006E-2</c:v>
                </c:pt>
                <c:pt idx="12">
                  <c:v>6.5874997643057501E-2</c:v>
                </c:pt>
                <c:pt idx="13">
                  <c:v>6.7150596328465206E-2</c:v>
                </c:pt>
                <c:pt idx="14">
                  <c:v>6.9312437342995498E-2</c:v>
                </c:pt>
                <c:pt idx="15">
                  <c:v>7.38593557993448E-2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863760"/>
        <c:axId val="559866480"/>
      </c:barChart>
      <c:catAx>
        <c:axId val="55986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6648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559866480"/>
        <c:scaling>
          <c:orientation val="minMax"/>
          <c:max val="7.0000000000000007E-2"/>
          <c:min val="0.0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6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Pessoal e </a:t>
            </a:r>
            <a:r>
              <a:rPr lang="pt-BR" dirty="0" smtClean="0"/>
              <a:t>Benefícios Previdenciários (% </a:t>
            </a:r>
            <a:r>
              <a:rPr lang="pt-BR" dirty="0"/>
              <a:t>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pessoal_pib!$B$1</c:f>
              <c:strCache>
                <c:ptCount val="1"/>
                <c:pt idx="0">
                  <c:v>Pessoal e Encargos Sociais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pessoal_pib!$A$2:$A$17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pessoal_pib!$B$2:$B$17</c:f>
              <c:numCache>
                <c:formatCode>0.00%</c:formatCode>
                <c:ptCount val="16"/>
                <c:pt idx="0">
                  <c:v>4.6393284842906703E-2</c:v>
                </c:pt>
                <c:pt idx="1">
                  <c:v>4.8930471707158203E-2</c:v>
                </c:pt>
                <c:pt idx="2">
                  <c:v>4.9238306782645201E-2</c:v>
                </c:pt>
                <c:pt idx="3">
                  <c:v>4.5748532300172499E-2</c:v>
                </c:pt>
                <c:pt idx="4">
                  <c:v>4.5128702526212899E-2</c:v>
                </c:pt>
                <c:pt idx="5">
                  <c:v>4.2745941862511003E-2</c:v>
                </c:pt>
                <c:pt idx="6">
                  <c:v>4.4073063411120203E-2</c:v>
                </c:pt>
                <c:pt idx="7">
                  <c:v>4.2971136725463002E-2</c:v>
                </c:pt>
                <c:pt idx="8">
                  <c:v>4.2405135357493802E-2</c:v>
                </c:pt>
                <c:pt idx="9">
                  <c:v>4.5853749931179702E-2</c:v>
                </c:pt>
                <c:pt idx="10">
                  <c:v>4.3163917376317203E-2</c:v>
                </c:pt>
                <c:pt idx="11">
                  <c:v>4.1478498268844997E-2</c:v>
                </c:pt>
                <c:pt idx="12">
                  <c:v>3.9200560624447399E-2</c:v>
                </c:pt>
                <c:pt idx="13">
                  <c:v>3.8588291146760503E-2</c:v>
                </c:pt>
                <c:pt idx="14">
                  <c:v>3.9100291391157102E-2</c:v>
                </c:pt>
                <c:pt idx="15">
                  <c:v>4.0393910062638497E-2</c:v>
                </c:pt>
              </c:numCache>
            </c:numRef>
          </c:val>
        </c:ser>
        <c:ser>
          <c:idx val="1"/>
          <c:order val="1"/>
          <c:tx>
            <c:strRef>
              <c:f>pessoal_pib!$C$1</c:f>
              <c:strCache>
                <c:ptCount val="1"/>
                <c:pt idx="0">
                  <c:v>Previdência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pessoal_pib!$A$2:$A$17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pessoal_pib!$C$2:$C$17</c:f>
              <c:numCache>
                <c:formatCode>0.0%</c:formatCode>
                <c:ptCount val="16"/>
                <c:pt idx="0">
                  <c:v>5.4864076942904197E-2</c:v>
                </c:pt>
                <c:pt idx="1">
                  <c:v>5.7250840478307898E-2</c:v>
                </c:pt>
                <c:pt idx="2">
                  <c:v>5.9126418943857902E-2</c:v>
                </c:pt>
                <c:pt idx="3">
                  <c:v>6.2361989884926798E-2</c:v>
                </c:pt>
                <c:pt idx="4">
                  <c:v>6.4232249449406906E-2</c:v>
                </c:pt>
                <c:pt idx="5">
                  <c:v>6.7267654995670806E-2</c:v>
                </c:pt>
                <c:pt idx="6">
                  <c:v>6.8723279258898998E-2</c:v>
                </c:pt>
                <c:pt idx="7">
                  <c:v>6.8116003921611698E-2</c:v>
                </c:pt>
                <c:pt idx="8">
                  <c:v>6.4171912732652103E-2</c:v>
                </c:pt>
                <c:pt idx="9">
                  <c:v>6.7468860112385301E-2</c:v>
                </c:pt>
                <c:pt idx="10">
                  <c:v>6.5586358491397101E-2</c:v>
                </c:pt>
                <c:pt idx="11">
                  <c:v>6.4348474330725006E-2</c:v>
                </c:pt>
                <c:pt idx="12">
                  <c:v>6.5874997643057501E-2</c:v>
                </c:pt>
                <c:pt idx="13">
                  <c:v>6.7150596328465206E-2</c:v>
                </c:pt>
                <c:pt idx="14">
                  <c:v>6.9312437342995498E-2</c:v>
                </c:pt>
                <c:pt idx="15">
                  <c:v>7.38593557993448E-2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465008"/>
        <c:axId val="447472080"/>
      </c:barChart>
      <c:dateAx>
        <c:axId val="44746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472080"/>
        <c:crosses val="autoZero"/>
        <c:auto val="0"/>
        <c:lblOffset val="100"/>
        <c:baseTimeUnit val="days"/>
        <c:majorUnit val="2"/>
        <c:majorTimeUnit val="days"/>
      </c:dateAx>
      <c:valAx>
        <c:axId val="447472080"/>
        <c:scaling>
          <c:orientation val="minMax"/>
          <c:min val="0.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465008"/>
        <c:crosses val="autoZero"/>
        <c:crossBetween val="between"/>
        <c:majorUnit val="0.0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FPM (% </a:t>
            </a:r>
            <a:r>
              <a:rPr lang="en-US" dirty="0" smtClean="0"/>
              <a:t>PIB)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fpm_pib!$G$1</c:f>
              <c:strCache>
                <c:ptCount val="1"/>
                <c:pt idx="0">
                  <c:v>FPM (% pib)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fpm_pib!$F$2:$F$16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fpm_pib!$G$2:$G$16</c:f>
              <c:numCache>
                <c:formatCode>0.00%</c:formatCode>
                <c:ptCount val="15"/>
                <c:pt idx="0">
                  <c:v>1.06592200283272E-2</c:v>
                </c:pt>
                <c:pt idx="1">
                  <c:v>1.1413884790757301E-2</c:v>
                </c:pt>
                <c:pt idx="2">
                  <c:v>1.2469767962751699E-2</c:v>
                </c:pt>
                <c:pt idx="3">
                  <c:v>1.1245415736229201E-2</c:v>
                </c:pt>
                <c:pt idx="4">
                  <c:v>1.0885885317084501E-2</c:v>
                </c:pt>
                <c:pt idx="5">
                  <c:v>1.22832038516652E-2</c:v>
                </c:pt>
                <c:pt idx="6">
                  <c:v>1.2242814869099301E-2</c:v>
                </c:pt>
                <c:pt idx="7">
                  <c:v>1.2485092890738601E-2</c:v>
                </c:pt>
                <c:pt idx="8">
                  <c:v>1.3612623011644899E-2</c:v>
                </c:pt>
                <c:pt idx="9">
                  <c:v>1.2018912172260201E-2</c:v>
                </c:pt>
                <c:pt idx="10">
                  <c:v>1.1080721718313201E-2</c:v>
                </c:pt>
                <c:pt idx="11">
                  <c:v>1.2137192054887501E-2</c:v>
                </c:pt>
                <c:pt idx="12">
                  <c:v>1.16158989759598E-2</c:v>
                </c:pt>
                <c:pt idx="13">
                  <c:v>1.14158501805793E-2</c:v>
                </c:pt>
                <c:pt idx="14">
                  <c:v>1.16202135890819E-2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7467184"/>
        <c:axId val="447478608"/>
      </c:lineChart>
      <c:dateAx>
        <c:axId val="44746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478608"/>
        <c:crosses val="autoZero"/>
        <c:auto val="0"/>
        <c:lblOffset val="100"/>
        <c:baseTimeUnit val="days"/>
        <c:majorUnit val="2"/>
        <c:majorTimeUnit val="days"/>
      </c:dateAx>
      <c:valAx>
        <c:axId val="447478608"/>
        <c:scaling>
          <c:orientation val="minMax"/>
          <c:min val="0.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467184"/>
        <c:crosses val="autoZero"/>
        <c:crossBetween val="between"/>
        <c:majorUnit val="1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fpm_receita!$H$1</c:f>
              <c:strCache>
                <c:ptCount val="1"/>
                <c:pt idx="0">
                  <c:v>FPM (% receita munic)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fpm_receita!$G$2:$G$16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fpm_receita!$H$2:$H$16</c:f>
              <c:numCache>
                <c:formatCode>0.0%</c:formatCode>
                <c:ptCount val="15"/>
                <c:pt idx="0">
                  <c:v>0.14968543391893199</c:v>
                </c:pt>
                <c:pt idx="1">
                  <c:v>0.15884553882476601</c:v>
                </c:pt>
                <c:pt idx="2">
                  <c:v>0.17029439531818699</c:v>
                </c:pt>
                <c:pt idx="3">
                  <c:v>0.16147949300572501</c:v>
                </c:pt>
                <c:pt idx="4">
                  <c:v>0.15119909757184799</c:v>
                </c:pt>
                <c:pt idx="5">
                  <c:v>0.16639021080952701</c:v>
                </c:pt>
                <c:pt idx="6">
                  <c:v>0.15716280929584101</c:v>
                </c:pt>
                <c:pt idx="7">
                  <c:v>0.156524920423805</c:v>
                </c:pt>
                <c:pt idx="8">
                  <c:v>0.16017517821758001</c:v>
                </c:pt>
                <c:pt idx="9">
                  <c:v>0.14613088068045499</c:v>
                </c:pt>
                <c:pt idx="10">
                  <c:v>0.13481924131974901</c:v>
                </c:pt>
                <c:pt idx="11">
                  <c:v>0.14523712958000801</c:v>
                </c:pt>
                <c:pt idx="12">
                  <c:v>0.13477306135186901</c:v>
                </c:pt>
                <c:pt idx="13">
                  <c:v>0.12332733700314399</c:v>
                </c:pt>
                <c:pt idx="14">
                  <c:v>0.126940738129939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7474256"/>
        <c:axId val="447465552"/>
      </c:barChart>
      <c:dateAx>
        <c:axId val="44747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465552"/>
        <c:crosses val="autoZero"/>
        <c:auto val="0"/>
        <c:lblOffset val="100"/>
        <c:baseTimeUnit val="days"/>
        <c:majorUnit val="2"/>
        <c:majorTimeUnit val="days"/>
      </c:dateAx>
      <c:valAx>
        <c:axId val="447465552"/>
        <c:scaling>
          <c:orientation val="minMax"/>
          <c:min val="0.1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47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Participação de Transferências nas Receitas (R$ bi)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transf_receita!$B$13</c:f>
              <c:strCache>
                <c:ptCount val="1"/>
                <c:pt idx="0">
                  <c:v>Outras Receitas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transf_receita!$A$14:$A$15</c:f>
              <c:strCache>
                <c:ptCount val="2"/>
                <c:pt idx="0">
                  <c:v>Estados 2014</c:v>
                </c:pt>
                <c:pt idx="1">
                  <c:v>Municpios 2014</c:v>
                </c:pt>
              </c:strCache>
            </c:strRef>
          </c:cat>
          <c:val>
            <c:numRef>
              <c:f>transf_receita!$B$14:$B$15</c:f>
              <c:numCache>
                <c:formatCode>General</c:formatCode>
                <c:ptCount val="2"/>
                <c:pt idx="0">
                  <c:v>653.71303592247023</c:v>
                </c:pt>
                <c:pt idx="1">
                  <c:v>191.22194036326999</c:v>
                </c:pt>
              </c:numCache>
            </c:numRef>
          </c:val>
        </c:ser>
        <c:ser>
          <c:idx val="1"/>
          <c:order val="1"/>
          <c:tx>
            <c:strRef>
              <c:f>transf_receita!$C$13</c:f>
              <c:strCache>
                <c:ptCount val="1"/>
                <c:pt idx="0">
                  <c:v>Transferências Correntes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err="1" smtClean="0"/>
                      <a:t>Transferências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pt-BR" dirty="0" smtClean="0"/>
                      <a:t>Transferências</a:t>
                    </a:r>
                    <a:endParaRPr lang="pt-BR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transf_receita!$A$14:$A$15</c:f>
              <c:strCache>
                <c:ptCount val="2"/>
                <c:pt idx="0">
                  <c:v>Estados 2014</c:v>
                </c:pt>
                <c:pt idx="1">
                  <c:v>Municpios 2014</c:v>
                </c:pt>
              </c:strCache>
            </c:strRef>
          </c:cat>
          <c:val>
            <c:numRef>
              <c:f>transf_receita!$C$14:$C$15</c:f>
              <c:numCache>
                <c:formatCode>0.00</c:formatCode>
                <c:ptCount val="2"/>
                <c:pt idx="0" formatCode="_(* #,##0.00_);_(* \(#,##0.00\);_(* &quot;-&quot;??_);_(@_)">
                  <c:v>161.78434485156001</c:v>
                </c:pt>
                <c:pt idx="1">
                  <c:v>314.19637486919947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transf_receita!$C$16:$C$17</c15:f>
                <c15:dlblRangeCache>
                  <c:ptCount val="2"/>
                  <c:pt idx="0">
                    <c:v>20%</c:v>
                  </c:pt>
                  <c:pt idx="1">
                    <c:v>62%</c:v>
                  </c:pt>
                </c15:dlblRangeCache>
              </c15:datalabelsRang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7463920"/>
        <c:axId val="447476432"/>
      </c:barChart>
      <c:catAx>
        <c:axId val="44746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476432"/>
        <c:crosses val="autoZero"/>
        <c:auto val="1"/>
        <c:lblAlgn val="ctr"/>
        <c:lblOffset val="100"/>
        <c:noMultiLvlLbl val="0"/>
      </c:catAx>
      <c:valAx>
        <c:axId val="44747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463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3D7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Pessoal!$A$1:$A$16</c:f>
              <c:strCache>
                <c:ptCount val="9"/>
                <c:pt idx="0">
                  <c:v>Firmino Alves</c:v>
                </c:pt>
                <c:pt idx="1">
                  <c:v>Almadina</c:v>
                </c:pt>
                <c:pt idx="2">
                  <c:v>Floresta Azul</c:v>
                </c:pt>
                <c:pt idx="3">
                  <c:v>Ubatã</c:v>
                </c:pt>
                <c:pt idx="4">
                  <c:v>Itapitanga</c:v>
                </c:pt>
                <c:pt idx="5">
                  <c:v>Mascote</c:v>
                </c:pt>
                <c:pt idx="6">
                  <c:v>Arataca</c:v>
                </c:pt>
                <c:pt idx="7">
                  <c:v>Canavieiras</c:v>
                </c:pt>
                <c:pt idx="8">
                  <c:v>Santa Luzia</c:v>
                </c:pt>
              </c:strCache>
            </c:strRef>
          </c:cat>
          <c:val>
            <c:numRef>
              <c:f>Pessoal!$B$1:$B$16</c:f>
              <c:numCache>
                <c:formatCode>0%</c:formatCode>
                <c:ptCount val="9"/>
                <c:pt idx="0">
                  <c:v>0.543848174423743</c:v>
                </c:pt>
                <c:pt idx="1">
                  <c:v>0.50406465315038895</c:v>
                </c:pt>
                <c:pt idx="2">
                  <c:v>0.49689775775717798</c:v>
                </c:pt>
                <c:pt idx="3">
                  <c:v>0.46059296962979801</c:v>
                </c:pt>
                <c:pt idx="4">
                  <c:v>0.45494597983282598</c:v>
                </c:pt>
                <c:pt idx="5">
                  <c:v>0.41178465870681602</c:v>
                </c:pt>
                <c:pt idx="6">
                  <c:v>0.408640113298188</c:v>
                </c:pt>
                <c:pt idx="7">
                  <c:v>0.40421368334899299</c:v>
                </c:pt>
                <c:pt idx="8">
                  <c:v>0.40154671295130401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"/>
        <c:axId val="447472624"/>
        <c:axId val="447478064"/>
      </c:barChart>
      <c:catAx>
        <c:axId val="447472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47478064"/>
        <c:crosses val="autoZero"/>
        <c:auto val="1"/>
        <c:lblAlgn val="ctr"/>
        <c:lblOffset val="100"/>
        <c:noMultiLvlLbl val="0"/>
      </c:catAx>
      <c:valAx>
        <c:axId val="447478064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47472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34487260561794E-2"/>
          <c:y val="3.7145548001452498E-2"/>
          <c:w val="0.90635088014782395"/>
          <c:h val="0.87940071249255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E-47EB-AA6F-4CA724E1063B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0E-47EB-AA6F-4CA724E1063B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0E-47EB-AA6F-4CA724E10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6077552"/>
        <c:axId val="446078096"/>
      </c:barChart>
      <c:catAx>
        <c:axId val="4460775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6078096"/>
        <c:crosses val="autoZero"/>
        <c:auto val="1"/>
        <c:lblAlgn val="ctr"/>
        <c:lblOffset val="100"/>
        <c:noMultiLvlLbl val="0"/>
      </c:catAx>
      <c:valAx>
        <c:axId val="446078096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60775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34487260561794E-2"/>
          <c:y val="3.7145548001452498E-2"/>
          <c:w val="0.90635088014782395"/>
          <c:h val="0.879400712492558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65-4839-98AE-285981102B7C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65-4839-98AE-285981102B7C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65-4839-98AE-285981102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9867024"/>
        <c:axId val="559859408"/>
      </c:barChart>
      <c:catAx>
        <c:axId val="5598670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59408"/>
        <c:crosses val="autoZero"/>
        <c:auto val="1"/>
        <c:lblAlgn val="ctr"/>
        <c:lblOffset val="100"/>
        <c:noMultiLvlLbl val="0"/>
      </c:catAx>
      <c:valAx>
        <c:axId val="559859408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670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DD-49D8-84BC-85175DCC53F9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DD-49D8-84BC-85175DCC53F9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DD-49D8-84BC-85175DCC53F9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DD-49D8-84BC-85175DCC53F9}"/>
              </c:ext>
            </c:extLst>
          </c:dPt>
          <c:cat>
            <c:strRef>
              <c:f>Plan1!$A$2:$A$5</c:f>
              <c:strCache>
                <c:ptCount val="4"/>
                <c:pt idx="0">
                  <c:v>1° Trim</c:v>
                </c:pt>
                <c:pt idx="1">
                  <c:v>2° Trim</c:v>
                </c:pt>
                <c:pt idx="2">
                  <c:v>3° Trim</c:v>
                </c:pt>
                <c:pt idx="3">
                  <c:v>4° Trim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3DD-49D8-84BC-85175DCC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'ICI - Commodities'!$B$1</c:f>
              <c:strCache>
                <c:ptCount val="1"/>
                <c:pt idx="0">
                  <c:v>ICI (USD)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'ICI - Commodities'!$A$2:$A$313</c:f>
              <c:numCache>
                <c:formatCode>[$-416]mmm\-yy;@</c:formatCode>
                <c:ptCount val="312"/>
                <c:pt idx="0">
                  <c:v>33239</c:v>
                </c:pt>
                <c:pt idx="1">
                  <c:v>33270</c:v>
                </c:pt>
                <c:pt idx="2">
                  <c:v>33298</c:v>
                </c:pt>
                <c:pt idx="3">
                  <c:v>33329</c:v>
                </c:pt>
                <c:pt idx="4">
                  <c:v>33359</c:v>
                </c:pt>
                <c:pt idx="5">
                  <c:v>33390</c:v>
                </c:pt>
                <c:pt idx="6">
                  <c:v>33420</c:v>
                </c:pt>
                <c:pt idx="7">
                  <c:v>33451</c:v>
                </c:pt>
                <c:pt idx="8">
                  <c:v>33482</c:v>
                </c:pt>
                <c:pt idx="9">
                  <c:v>33512</c:v>
                </c:pt>
                <c:pt idx="10">
                  <c:v>33543</c:v>
                </c:pt>
                <c:pt idx="11">
                  <c:v>33573</c:v>
                </c:pt>
                <c:pt idx="12">
                  <c:v>33604</c:v>
                </c:pt>
                <c:pt idx="13">
                  <c:v>33635</c:v>
                </c:pt>
                <c:pt idx="14">
                  <c:v>33664</c:v>
                </c:pt>
                <c:pt idx="15">
                  <c:v>33695</c:v>
                </c:pt>
                <c:pt idx="16">
                  <c:v>33725</c:v>
                </c:pt>
                <c:pt idx="17">
                  <c:v>33756</c:v>
                </c:pt>
                <c:pt idx="18">
                  <c:v>33786</c:v>
                </c:pt>
                <c:pt idx="19">
                  <c:v>33817</c:v>
                </c:pt>
                <c:pt idx="20">
                  <c:v>33848</c:v>
                </c:pt>
                <c:pt idx="21">
                  <c:v>33878</c:v>
                </c:pt>
                <c:pt idx="22">
                  <c:v>33909</c:v>
                </c:pt>
                <c:pt idx="23">
                  <c:v>33939</c:v>
                </c:pt>
                <c:pt idx="24">
                  <c:v>33970</c:v>
                </c:pt>
                <c:pt idx="25">
                  <c:v>34001</c:v>
                </c:pt>
                <c:pt idx="26">
                  <c:v>34029</c:v>
                </c:pt>
                <c:pt idx="27">
                  <c:v>34060</c:v>
                </c:pt>
                <c:pt idx="28">
                  <c:v>34090</c:v>
                </c:pt>
                <c:pt idx="29">
                  <c:v>34121</c:v>
                </c:pt>
                <c:pt idx="30">
                  <c:v>34151</c:v>
                </c:pt>
                <c:pt idx="31">
                  <c:v>34182</c:v>
                </c:pt>
                <c:pt idx="32">
                  <c:v>34213</c:v>
                </c:pt>
                <c:pt idx="33">
                  <c:v>34243</c:v>
                </c:pt>
                <c:pt idx="34">
                  <c:v>34274</c:v>
                </c:pt>
                <c:pt idx="35">
                  <c:v>34304</c:v>
                </c:pt>
                <c:pt idx="36">
                  <c:v>34335</c:v>
                </c:pt>
                <c:pt idx="37">
                  <c:v>34366</c:v>
                </c:pt>
                <c:pt idx="38">
                  <c:v>34394</c:v>
                </c:pt>
                <c:pt idx="39">
                  <c:v>34425</c:v>
                </c:pt>
                <c:pt idx="40">
                  <c:v>34455</c:v>
                </c:pt>
                <c:pt idx="41">
                  <c:v>34486</c:v>
                </c:pt>
                <c:pt idx="42">
                  <c:v>34516</c:v>
                </c:pt>
                <c:pt idx="43">
                  <c:v>34547</c:v>
                </c:pt>
                <c:pt idx="44">
                  <c:v>34578</c:v>
                </c:pt>
                <c:pt idx="45">
                  <c:v>34608</c:v>
                </c:pt>
                <c:pt idx="46">
                  <c:v>34639</c:v>
                </c:pt>
                <c:pt idx="47">
                  <c:v>34669</c:v>
                </c:pt>
                <c:pt idx="48">
                  <c:v>34700</c:v>
                </c:pt>
                <c:pt idx="49">
                  <c:v>34731</c:v>
                </c:pt>
                <c:pt idx="50">
                  <c:v>34759</c:v>
                </c:pt>
                <c:pt idx="51">
                  <c:v>34790</c:v>
                </c:pt>
                <c:pt idx="52">
                  <c:v>34820</c:v>
                </c:pt>
                <c:pt idx="53">
                  <c:v>34851</c:v>
                </c:pt>
                <c:pt idx="54">
                  <c:v>34881</c:v>
                </c:pt>
                <c:pt idx="55">
                  <c:v>34912</c:v>
                </c:pt>
                <c:pt idx="56">
                  <c:v>34943</c:v>
                </c:pt>
                <c:pt idx="57">
                  <c:v>34973</c:v>
                </c:pt>
                <c:pt idx="58">
                  <c:v>35004</c:v>
                </c:pt>
                <c:pt idx="59">
                  <c:v>35034</c:v>
                </c:pt>
                <c:pt idx="60">
                  <c:v>35065</c:v>
                </c:pt>
                <c:pt idx="61">
                  <c:v>35096</c:v>
                </c:pt>
                <c:pt idx="62">
                  <c:v>35125</c:v>
                </c:pt>
                <c:pt idx="63">
                  <c:v>35156</c:v>
                </c:pt>
                <c:pt idx="64">
                  <c:v>35186</c:v>
                </c:pt>
                <c:pt idx="65">
                  <c:v>35217</c:v>
                </c:pt>
                <c:pt idx="66">
                  <c:v>35247</c:v>
                </c:pt>
                <c:pt idx="67">
                  <c:v>35278</c:v>
                </c:pt>
                <c:pt idx="68">
                  <c:v>35309</c:v>
                </c:pt>
                <c:pt idx="69">
                  <c:v>35339</c:v>
                </c:pt>
                <c:pt idx="70">
                  <c:v>35370</c:v>
                </c:pt>
                <c:pt idx="71">
                  <c:v>35400</c:v>
                </c:pt>
                <c:pt idx="72">
                  <c:v>35431</c:v>
                </c:pt>
                <c:pt idx="73">
                  <c:v>35462</c:v>
                </c:pt>
                <c:pt idx="74">
                  <c:v>35490</c:v>
                </c:pt>
                <c:pt idx="75">
                  <c:v>35521</c:v>
                </c:pt>
                <c:pt idx="76">
                  <c:v>35551</c:v>
                </c:pt>
                <c:pt idx="77">
                  <c:v>35582</c:v>
                </c:pt>
                <c:pt idx="78">
                  <c:v>35612</c:v>
                </c:pt>
                <c:pt idx="79">
                  <c:v>35643</c:v>
                </c:pt>
                <c:pt idx="80">
                  <c:v>35674</c:v>
                </c:pt>
                <c:pt idx="81">
                  <c:v>35704</c:v>
                </c:pt>
                <c:pt idx="82">
                  <c:v>35735</c:v>
                </c:pt>
                <c:pt idx="83">
                  <c:v>35765</c:v>
                </c:pt>
                <c:pt idx="84">
                  <c:v>35796</c:v>
                </c:pt>
                <c:pt idx="85">
                  <c:v>35827</c:v>
                </c:pt>
                <c:pt idx="86">
                  <c:v>35855</c:v>
                </c:pt>
                <c:pt idx="87">
                  <c:v>35886</c:v>
                </c:pt>
                <c:pt idx="88">
                  <c:v>35916</c:v>
                </c:pt>
                <c:pt idx="89">
                  <c:v>35947</c:v>
                </c:pt>
                <c:pt idx="90">
                  <c:v>35977</c:v>
                </c:pt>
                <c:pt idx="91">
                  <c:v>36008</c:v>
                </c:pt>
                <c:pt idx="92">
                  <c:v>36039</c:v>
                </c:pt>
                <c:pt idx="93">
                  <c:v>36069</c:v>
                </c:pt>
                <c:pt idx="94">
                  <c:v>36100</c:v>
                </c:pt>
                <c:pt idx="95">
                  <c:v>36130</c:v>
                </c:pt>
                <c:pt idx="96">
                  <c:v>36161</c:v>
                </c:pt>
                <c:pt idx="97">
                  <c:v>36192</c:v>
                </c:pt>
                <c:pt idx="98">
                  <c:v>36220</c:v>
                </c:pt>
                <c:pt idx="99">
                  <c:v>36251</c:v>
                </c:pt>
                <c:pt idx="100">
                  <c:v>36281</c:v>
                </c:pt>
                <c:pt idx="101">
                  <c:v>36312</c:v>
                </c:pt>
                <c:pt idx="102">
                  <c:v>36342</c:v>
                </c:pt>
                <c:pt idx="103">
                  <c:v>36373</c:v>
                </c:pt>
                <c:pt idx="104">
                  <c:v>36404</c:v>
                </c:pt>
                <c:pt idx="105">
                  <c:v>36434</c:v>
                </c:pt>
                <c:pt idx="106">
                  <c:v>36465</c:v>
                </c:pt>
                <c:pt idx="107">
                  <c:v>36495</c:v>
                </c:pt>
                <c:pt idx="108">
                  <c:v>36526</c:v>
                </c:pt>
                <c:pt idx="109">
                  <c:v>36557</c:v>
                </c:pt>
                <c:pt idx="110">
                  <c:v>36586</c:v>
                </c:pt>
                <c:pt idx="111">
                  <c:v>36617</c:v>
                </c:pt>
                <c:pt idx="112">
                  <c:v>36647</c:v>
                </c:pt>
                <c:pt idx="113">
                  <c:v>36678</c:v>
                </c:pt>
                <c:pt idx="114">
                  <c:v>36708</c:v>
                </c:pt>
                <c:pt idx="115">
                  <c:v>36739</c:v>
                </c:pt>
                <c:pt idx="116">
                  <c:v>36770</c:v>
                </c:pt>
                <c:pt idx="117">
                  <c:v>36800</c:v>
                </c:pt>
                <c:pt idx="118">
                  <c:v>36831</c:v>
                </c:pt>
                <c:pt idx="119">
                  <c:v>36861</c:v>
                </c:pt>
                <c:pt idx="120">
                  <c:v>36892</c:v>
                </c:pt>
                <c:pt idx="121">
                  <c:v>36923</c:v>
                </c:pt>
                <c:pt idx="122">
                  <c:v>36951</c:v>
                </c:pt>
                <c:pt idx="123">
                  <c:v>36982</c:v>
                </c:pt>
                <c:pt idx="124">
                  <c:v>37012</c:v>
                </c:pt>
                <c:pt idx="125">
                  <c:v>37043</c:v>
                </c:pt>
                <c:pt idx="126">
                  <c:v>37073</c:v>
                </c:pt>
                <c:pt idx="127">
                  <c:v>37104</c:v>
                </c:pt>
                <c:pt idx="128">
                  <c:v>37135</c:v>
                </c:pt>
                <c:pt idx="129">
                  <c:v>37165</c:v>
                </c:pt>
                <c:pt idx="130">
                  <c:v>37196</c:v>
                </c:pt>
                <c:pt idx="131">
                  <c:v>37226</c:v>
                </c:pt>
                <c:pt idx="132">
                  <c:v>37257</c:v>
                </c:pt>
                <c:pt idx="133">
                  <c:v>37288</c:v>
                </c:pt>
                <c:pt idx="134">
                  <c:v>37316</c:v>
                </c:pt>
                <c:pt idx="135">
                  <c:v>37347</c:v>
                </c:pt>
                <c:pt idx="136">
                  <c:v>37377</c:v>
                </c:pt>
                <c:pt idx="137">
                  <c:v>37408</c:v>
                </c:pt>
                <c:pt idx="138">
                  <c:v>37438</c:v>
                </c:pt>
                <c:pt idx="139">
                  <c:v>37469</c:v>
                </c:pt>
                <c:pt idx="140">
                  <c:v>37500</c:v>
                </c:pt>
                <c:pt idx="141">
                  <c:v>37530</c:v>
                </c:pt>
                <c:pt idx="142">
                  <c:v>37561</c:v>
                </c:pt>
                <c:pt idx="143">
                  <c:v>37591</c:v>
                </c:pt>
                <c:pt idx="144">
                  <c:v>37622</c:v>
                </c:pt>
                <c:pt idx="145">
                  <c:v>37653</c:v>
                </c:pt>
                <c:pt idx="146">
                  <c:v>37681</c:v>
                </c:pt>
                <c:pt idx="147">
                  <c:v>37712</c:v>
                </c:pt>
                <c:pt idx="148">
                  <c:v>37742</c:v>
                </c:pt>
                <c:pt idx="149">
                  <c:v>37773</c:v>
                </c:pt>
                <c:pt idx="150">
                  <c:v>37803</c:v>
                </c:pt>
                <c:pt idx="151">
                  <c:v>37834</c:v>
                </c:pt>
                <c:pt idx="152">
                  <c:v>37865</c:v>
                </c:pt>
                <c:pt idx="153">
                  <c:v>37895</c:v>
                </c:pt>
                <c:pt idx="154">
                  <c:v>37926</c:v>
                </c:pt>
                <c:pt idx="155">
                  <c:v>37956</c:v>
                </c:pt>
                <c:pt idx="156">
                  <c:v>37987</c:v>
                </c:pt>
                <c:pt idx="157">
                  <c:v>38018</c:v>
                </c:pt>
                <c:pt idx="158">
                  <c:v>38047</c:v>
                </c:pt>
                <c:pt idx="159">
                  <c:v>38078</c:v>
                </c:pt>
                <c:pt idx="160">
                  <c:v>38108</c:v>
                </c:pt>
                <c:pt idx="161">
                  <c:v>38139</c:v>
                </c:pt>
                <c:pt idx="162">
                  <c:v>38169</c:v>
                </c:pt>
                <c:pt idx="163">
                  <c:v>38200</c:v>
                </c:pt>
                <c:pt idx="164">
                  <c:v>38231</c:v>
                </c:pt>
                <c:pt idx="165">
                  <c:v>38261</c:v>
                </c:pt>
                <c:pt idx="166">
                  <c:v>38292</c:v>
                </c:pt>
                <c:pt idx="167">
                  <c:v>38322</c:v>
                </c:pt>
                <c:pt idx="168">
                  <c:v>38353</c:v>
                </c:pt>
                <c:pt idx="169">
                  <c:v>38384</c:v>
                </c:pt>
                <c:pt idx="170">
                  <c:v>38412</c:v>
                </c:pt>
                <c:pt idx="171">
                  <c:v>38443</c:v>
                </c:pt>
                <c:pt idx="172">
                  <c:v>38473</c:v>
                </c:pt>
                <c:pt idx="173">
                  <c:v>38504</c:v>
                </c:pt>
                <c:pt idx="174">
                  <c:v>38534</c:v>
                </c:pt>
                <c:pt idx="175">
                  <c:v>38565</c:v>
                </c:pt>
                <c:pt idx="176">
                  <c:v>38596</c:v>
                </c:pt>
                <c:pt idx="177">
                  <c:v>38626</c:v>
                </c:pt>
                <c:pt idx="178">
                  <c:v>38657</c:v>
                </c:pt>
                <c:pt idx="179">
                  <c:v>38687</c:v>
                </c:pt>
                <c:pt idx="180">
                  <c:v>38718</c:v>
                </c:pt>
                <c:pt idx="181">
                  <c:v>38749</c:v>
                </c:pt>
                <c:pt idx="182">
                  <c:v>38777</c:v>
                </c:pt>
                <c:pt idx="183">
                  <c:v>38808</c:v>
                </c:pt>
                <c:pt idx="184">
                  <c:v>38838</c:v>
                </c:pt>
                <c:pt idx="185">
                  <c:v>38869</c:v>
                </c:pt>
                <c:pt idx="186">
                  <c:v>38899</c:v>
                </c:pt>
                <c:pt idx="187">
                  <c:v>38930</c:v>
                </c:pt>
                <c:pt idx="188">
                  <c:v>38961</c:v>
                </c:pt>
                <c:pt idx="189">
                  <c:v>38991</c:v>
                </c:pt>
                <c:pt idx="190">
                  <c:v>39022</c:v>
                </c:pt>
                <c:pt idx="191">
                  <c:v>39052</c:v>
                </c:pt>
                <c:pt idx="192">
                  <c:v>39083</c:v>
                </c:pt>
                <c:pt idx="193">
                  <c:v>39114</c:v>
                </c:pt>
                <c:pt idx="194">
                  <c:v>39142</c:v>
                </c:pt>
                <c:pt idx="195">
                  <c:v>39173</c:v>
                </c:pt>
                <c:pt idx="196">
                  <c:v>39203</c:v>
                </c:pt>
                <c:pt idx="197">
                  <c:v>39234</c:v>
                </c:pt>
                <c:pt idx="198">
                  <c:v>39264</c:v>
                </c:pt>
                <c:pt idx="199">
                  <c:v>39295</c:v>
                </c:pt>
                <c:pt idx="200">
                  <c:v>39326</c:v>
                </c:pt>
                <c:pt idx="201">
                  <c:v>39356</c:v>
                </c:pt>
                <c:pt idx="202">
                  <c:v>39387</c:v>
                </c:pt>
                <c:pt idx="203">
                  <c:v>39417</c:v>
                </c:pt>
                <c:pt idx="204">
                  <c:v>39448</c:v>
                </c:pt>
                <c:pt idx="205">
                  <c:v>39479</c:v>
                </c:pt>
                <c:pt idx="206">
                  <c:v>39508</c:v>
                </c:pt>
                <c:pt idx="207">
                  <c:v>39539</c:v>
                </c:pt>
                <c:pt idx="208">
                  <c:v>39569</c:v>
                </c:pt>
                <c:pt idx="209">
                  <c:v>39600</c:v>
                </c:pt>
                <c:pt idx="210">
                  <c:v>39630</c:v>
                </c:pt>
                <c:pt idx="211">
                  <c:v>39661</c:v>
                </c:pt>
                <c:pt idx="212">
                  <c:v>39692</c:v>
                </c:pt>
                <c:pt idx="213">
                  <c:v>39722</c:v>
                </c:pt>
                <c:pt idx="214">
                  <c:v>39753</c:v>
                </c:pt>
                <c:pt idx="215">
                  <c:v>39783</c:v>
                </c:pt>
                <c:pt idx="216">
                  <c:v>39814</c:v>
                </c:pt>
                <c:pt idx="217">
                  <c:v>39845</c:v>
                </c:pt>
                <c:pt idx="218">
                  <c:v>39873</c:v>
                </c:pt>
                <c:pt idx="219">
                  <c:v>39904</c:v>
                </c:pt>
                <c:pt idx="220">
                  <c:v>39934</c:v>
                </c:pt>
                <c:pt idx="221">
                  <c:v>39965</c:v>
                </c:pt>
                <c:pt idx="222">
                  <c:v>39995</c:v>
                </c:pt>
                <c:pt idx="223">
                  <c:v>40026</c:v>
                </c:pt>
                <c:pt idx="224">
                  <c:v>40057</c:v>
                </c:pt>
                <c:pt idx="225">
                  <c:v>40087</c:v>
                </c:pt>
                <c:pt idx="226">
                  <c:v>40118</c:v>
                </c:pt>
                <c:pt idx="227">
                  <c:v>40148</c:v>
                </c:pt>
                <c:pt idx="228">
                  <c:v>40179</c:v>
                </c:pt>
                <c:pt idx="229">
                  <c:v>40210</c:v>
                </c:pt>
                <c:pt idx="230">
                  <c:v>40238</c:v>
                </c:pt>
                <c:pt idx="231">
                  <c:v>40269</c:v>
                </c:pt>
                <c:pt idx="232">
                  <c:v>40299</c:v>
                </c:pt>
                <c:pt idx="233">
                  <c:v>40330</c:v>
                </c:pt>
                <c:pt idx="234">
                  <c:v>40360</c:v>
                </c:pt>
                <c:pt idx="235">
                  <c:v>40391</c:v>
                </c:pt>
                <c:pt idx="236">
                  <c:v>40422</c:v>
                </c:pt>
                <c:pt idx="237">
                  <c:v>40452</c:v>
                </c:pt>
                <c:pt idx="238">
                  <c:v>40483</c:v>
                </c:pt>
                <c:pt idx="239">
                  <c:v>40513</c:v>
                </c:pt>
                <c:pt idx="240">
                  <c:v>40544</c:v>
                </c:pt>
                <c:pt idx="241">
                  <c:v>40575</c:v>
                </c:pt>
                <c:pt idx="242">
                  <c:v>40603</c:v>
                </c:pt>
                <c:pt idx="243">
                  <c:v>40634</c:v>
                </c:pt>
                <c:pt idx="244">
                  <c:v>40664</c:v>
                </c:pt>
                <c:pt idx="245">
                  <c:v>40695</c:v>
                </c:pt>
                <c:pt idx="246">
                  <c:v>40725</c:v>
                </c:pt>
                <c:pt idx="247">
                  <c:v>40756</c:v>
                </c:pt>
                <c:pt idx="248">
                  <c:v>40787</c:v>
                </c:pt>
                <c:pt idx="249">
                  <c:v>40817</c:v>
                </c:pt>
                <c:pt idx="250">
                  <c:v>40848</c:v>
                </c:pt>
                <c:pt idx="251">
                  <c:v>40878</c:v>
                </c:pt>
                <c:pt idx="252">
                  <c:v>40909</c:v>
                </c:pt>
                <c:pt idx="253">
                  <c:v>40940</c:v>
                </c:pt>
                <c:pt idx="254">
                  <c:v>40969</c:v>
                </c:pt>
                <c:pt idx="255">
                  <c:v>41000</c:v>
                </c:pt>
                <c:pt idx="256">
                  <c:v>41030</c:v>
                </c:pt>
                <c:pt idx="257">
                  <c:v>41061</c:v>
                </c:pt>
                <c:pt idx="258">
                  <c:v>41091</c:v>
                </c:pt>
                <c:pt idx="259">
                  <c:v>41122</c:v>
                </c:pt>
                <c:pt idx="260">
                  <c:v>41153</c:v>
                </c:pt>
                <c:pt idx="261">
                  <c:v>41183</c:v>
                </c:pt>
                <c:pt idx="262">
                  <c:v>41214</c:v>
                </c:pt>
                <c:pt idx="263">
                  <c:v>41244</c:v>
                </c:pt>
                <c:pt idx="264">
                  <c:v>41275</c:v>
                </c:pt>
                <c:pt idx="265">
                  <c:v>41306</c:v>
                </c:pt>
                <c:pt idx="266">
                  <c:v>41334</c:v>
                </c:pt>
                <c:pt idx="267">
                  <c:v>41365</c:v>
                </c:pt>
                <c:pt idx="268">
                  <c:v>41395</c:v>
                </c:pt>
                <c:pt idx="269">
                  <c:v>41426</c:v>
                </c:pt>
                <c:pt idx="270">
                  <c:v>41456</c:v>
                </c:pt>
                <c:pt idx="271">
                  <c:v>41487</c:v>
                </c:pt>
                <c:pt idx="272">
                  <c:v>41518</c:v>
                </c:pt>
                <c:pt idx="273">
                  <c:v>41548</c:v>
                </c:pt>
                <c:pt idx="274">
                  <c:v>41579</c:v>
                </c:pt>
                <c:pt idx="275">
                  <c:v>41609</c:v>
                </c:pt>
                <c:pt idx="276">
                  <c:v>41640</c:v>
                </c:pt>
                <c:pt idx="277">
                  <c:v>41671</c:v>
                </c:pt>
                <c:pt idx="278">
                  <c:v>41699</c:v>
                </c:pt>
                <c:pt idx="279">
                  <c:v>41730</c:v>
                </c:pt>
                <c:pt idx="280">
                  <c:v>41760</c:v>
                </c:pt>
                <c:pt idx="281">
                  <c:v>41791</c:v>
                </c:pt>
                <c:pt idx="282">
                  <c:v>41821</c:v>
                </c:pt>
                <c:pt idx="283">
                  <c:v>41852</c:v>
                </c:pt>
                <c:pt idx="284">
                  <c:v>41883</c:v>
                </c:pt>
                <c:pt idx="285">
                  <c:v>41913</c:v>
                </c:pt>
                <c:pt idx="286">
                  <c:v>41944</c:v>
                </c:pt>
                <c:pt idx="287">
                  <c:v>41974</c:v>
                </c:pt>
                <c:pt idx="288">
                  <c:v>42005</c:v>
                </c:pt>
                <c:pt idx="289">
                  <c:v>42036</c:v>
                </c:pt>
                <c:pt idx="290">
                  <c:v>42064</c:v>
                </c:pt>
                <c:pt idx="291">
                  <c:v>42095</c:v>
                </c:pt>
                <c:pt idx="292">
                  <c:v>42125</c:v>
                </c:pt>
                <c:pt idx="293">
                  <c:v>42156</c:v>
                </c:pt>
                <c:pt idx="294">
                  <c:v>42186</c:v>
                </c:pt>
                <c:pt idx="295">
                  <c:v>42217</c:v>
                </c:pt>
                <c:pt idx="296">
                  <c:v>42248</c:v>
                </c:pt>
                <c:pt idx="297">
                  <c:v>42278</c:v>
                </c:pt>
                <c:pt idx="298">
                  <c:v>42309</c:v>
                </c:pt>
                <c:pt idx="299">
                  <c:v>42339</c:v>
                </c:pt>
                <c:pt idx="300">
                  <c:v>42370</c:v>
                </c:pt>
                <c:pt idx="301">
                  <c:v>42401</c:v>
                </c:pt>
                <c:pt idx="302">
                  <c:v>42430</c:v>
                </c:pt>
                <c:pt idx="303">
                  <c:v>42461</c:v>
                </c:pt>
                <c:pt idx="304">
                  <c:v>42491</c:v>
                </c:pt>
                <c:pt idx="305">
                  <c:v>42522</c:v>
                </c:pt>
                <c:pt idx="306">
                  <c:v>42552</c:v>
                </c:pt>
                <c:pt idx="307">
                  <c:v>42583</c:v>
                </c:pt>
                <c:pt idx="308">
                  <c:v>42614</c:v>
                </c:pt>
                <c:pt idx="309">
                  <c:v>42644</c:v>
                </c:pt>
                <c:pt idx="310">
                  <c:v>42675</c:v>
                </c:pt>
                <c:pt idx="311">
                  <c:v>42705</c:v>
                </c:pt>
              </c:numCache>
            </c:numRef>
          </c:cat>
          <c:val>
            <c:numRef>
              <c:f>'ICI - Commodities'!$B$2:$B$313</c:f>
              <c:numCache>
                <c:formatCode>0.00</c:formatCode>
                <c:ptCount val="312"/>
                <c:pt idx="0">
                  <c:v>35.033398324942269</c:v>
                </c:pt>
                <c:pt idx="1">
                  <c:v>33.093214049144578</c:v>
                </c:pt>
                <c:pt idx="2">
                  <c:v>33.708443419748242</c:v>
                </c:pt>
                <c:pt idx="3">
                  <c:v>34.054405764052099</c:v>
                </c:pt>
                <c:pt idx="4">
                  <c:v>33.419092127582807</c:v>
                </c:pt>
                <c:pt idx="5">
                  <c:v>32.728183430455609</c:v>
                </c:pt>
                <c:pt idx="6">
                  <c:v>32.440163182548183</c:v>
                </c:pt>
                <c:pt idx="7">
                  <c:v>33.31697378470669</c:v>
                </c:pt>
                <c:pt idx="8">
                  <c:v>34.570784682811777</c:v>
                </c:pt>
                <c:pt idx="9">
                  <c:v>35.391252899488499</c:v>
                </c:pt>
                <c:pt idx="10">
                  <c:v>34.639529585545823</c:v>
                </c:pt>
                <c:pt idx="11">
                  <c:v>33.137210972529211</c:v>
                </c:pt>
                <c:pt idx="12">
                  <c:v>33.143479831715432</c:v>
                </c:pt>
                <c:pt idx="13">
                  <c:v>33.499889513133724</c:v>
                </c:pt>
                <c:pt idx="14">
                  <c:v>33.47264699048074</c:v>
                </c:pt>
                <c:pt idx="15">
                  <c:v>33.793608133685979</c:v>
                </c:pt>
                <c:pt idx="16">
                  <c:v>34.523797309295738</c:v>
                </c:pt>
                <c:pt idx="17">
                  <c:v>35.268906997287978</c:v>
                </c:pt>
                <c:pt idx="18">
                  <c:v>34.678365275393404</c:v>
                </c:pt>
                <c:pt idx="19">
                  <c:v>33.802554651764858</c:v>
                </c:pt>
                <c:pt idx="20">
                  <c:v>34.596415017617772</c:v>
                </c:pt>
                <c:pt idx="21">
                  <c:v>33.902925656389058</c:v>
                </c:pt>
                <c:pt idx="22">
                  <c:v>33.358901231636302</c:v>
                </c:pt>
                <c:pt idx="23">
                  <c:v>32.652349070512052</c:v>
                </c:pt>
                <c:pt idx="24">
                  <c:v>32.432061900311652</c:v>
                </c:pt>
                <c:pt idx="25">
                  <c:v>32.82075464959788</c:v>
                </c:pt>
                <c:pt idx="26">
                  <c:v>33.588522310744537</c:v>
                </c:pt>
                <c:pt idx="27">
                  <c:v>33.838225584243318</c:v>
                </c:pt>
                <c:pt idx="28">
                  <c:v>33.240373554491377</c:v>
                </c:pt>
                <c:pt idx="29">
                  <c:v>31.885867707080209</c:v>
                </c:pt>
                <c:pt idx="30">
                  <c:v>32.627504796700151</c:v>
                </c:pt>
                <c:pt idx="31">
                  <c:v>32.67712509225418</c:v>
                </c:pt>
                <c:pt idx="32">
                  <c:v>32.021439273349372</c:v>
                </c:pt>
                <c:pt idx="33">
                  <c:v>32.613745627900968</c:v>
                </c:pt>
                <c:pt idx="34">
                  <c:v>32.915216171993102</c:v>
                </c:pt>
                <c:pt idx="35">
                  <c:v>32.951619825484123</c:v>
                </c:pt>
                <c:pt idx="36">
                  <c:v>34.286218155429019</c:v>
                </c:pt>
                <c:pt idx="37">
                  <c:v>34.3382724575713</c:v>
                </c:pt>
                <c:pt idx="38">
                  <c:v>33.712551559257243</c:v>
                </c:pt>
                <c:pt idx="39">
                  <c:v>33.69987975213364</c:v>
                </c:pt>
                <c:pt idx="40">
                  <c:v>34.955823042065127</c:v>
                </c:pt>
                <c:pt idx="41">
                  <c:v>36.061171432560343</c:v>
                </c:pt>
                <c:pt idx="42">
                  <c:v>35.762426815860607</c:v>
                </c:pt>
                <c:pt idx="43">
                  <c:v>34.654324189934599</c:v>
                </c:pt>
                <c:pt idx="44">
                  <c:v>35.591749157256167</c:v>
                </c:pt>
                <c:pt idx="45">
                  <c:v>36.018398217849409</c:v>
                </c:pt>
                <c:pt idx="46">
                  <c:v>36.713631150724353</c:v>
                </c:pt>
                <c:pt idx="47">
                  <c:v>36.936282040628903</c:v>
                </c:pt>
                <c:pt idx="48">
                  <c:v>37.63504592905052</c:v>
                </c:pt>
                <c:pt idx="49">
                  <c:v>37.073642800924297</c:v>
                </c:pt>
                <c:pt idx="50">
                  <c:v>37.434456819333803</c:v>
                </c:pt>
                <c:pt idx="51">
                  <c:v>38.123377435056071</c:v>
                </c:pt>
                <c:pt idx="52">
                  <c:v>37.787904713194997</c:v>
                </c:pt>
                <c:pt idx="53">
                  <c:v>38.467345372673861</c:v>
                </c:pt>
                <c:pt idx="54">
                  <c:v>37.871719386253908</c:v>
                </c:pt>
                <c:pt idx="55">
                  <c:v>38.070384097046428</c:v>
                </c:pt>
                <c:pt idx="56">
                  <c:v>39.091439433196882</c:v>
                </c:pt>
                <c:pt idx="57">
                  <c:v>39.318565261877382</c:v>
                </c:pt>
                <c:pt idx="58">
                  <c:v>40.027143529367777</c:v>
                </c:pt>
                <c:pt idx="59">
                  <c:v>41.371159954361353</c:v>
                </c:pt>
                <c:pt idx="60">
                  <c:v>41.286787512202558</c:v>
                </c:pt>
                <c:pt idx="61">
                  <c:v>41.818768514972447</c:v>
                </c:pt>
                <c:pt idx="62">
                  <c:v>42.507736574969428</c:v>
                </c:pt>
                <c:pt idx="63">
                  <c:v>45.493736014788681</c:v>
                </c:pt>
                <c:pt idx="64">
                  <c:v>45.939502177270427</c:v>
                </c:pt>
                <c:pt idx="65">
                  <c:v>42.980807667945747</c:v>
                </c:pt>
                <c:pt idx="66">
                  <c:v>42.604437178941303</c:v>
                </c:pt>
                <c:pt idx="67">
                  <c:v>41.18739857374571</c:v>
                </c:pt>
                <c:pt idx="68">
                  <c:v>41.363084307781591</c:v>
                </c:pt>
                <c:pt idx="69">
                  <c:v>40.344792714137938</c:v>
                </c:pt>
                <c:pt idx="70">
                  <c:v>40.057395174997502</c:v>
                </c:pt>
                <c:pt idx="71">
                  <c:v>41.296533641661071</c:v>
                </c:pt>
                <c:pt idx="72">
                  <c:v>40.867878831521381</c:v>
                </c:pt>
                <c:pt idx="73">
                  <c:v>39.401142407336643</c:v>
                </c:pt>
                <c:pt idx="74">
                  <c:v>40.40085964957111</c:v>
                </c:pt>
                <c:pt idx="75">
                  <c:v>40.076858181152147</c:v>
                </c:pt>
                <c:pt idx="76">
                  <c:v>41.290251444855862</c:v>
                </c:pt>
                <c:pt idx="77">
                  <c:v>39.10889009366722</c:v>
                </c:pt>
                <c:pt idx="78">
                  <c:v>38.281820392057789</c:v>
                </c:pt>
                <c:pt idx="79">
                  <c:v>39.378831751056573</c:v>
                </c:pt>
                <c:pt idx="80">
                  <c:v>39.438461507650914</c:v>
                </c:pt>
                <c:pt idx="81">
                  <c:v>40.253577010034107</c:v>
                </c:pt>
                <c:pt idx="82">
                  <c:v>39.20659630414373</c:v>
                </c:pt>
                <c:pt idx="83">
                  <c:v>36.650900007293089</c:v>
                </c:pt>
                <c:pt idx="84">
                  <c:v>34.972346576828649</c:v>
                </c:pt>
                <c:pt idx="85">
                  <c:v>34.670208774167577</c:v>
                </c:pt>
                <c:pt idx="86">
                  <c:v>33.952510027247079</c:v>
                </c:pt>
                <c:pt idx="87">
                  <c:v>33.50322727841403</c:v>
                </c:pt>
                <c:pt idx="88">
                  <c:v>32.764591677358837</c:v>
                </c:pt>
                <c:pt idx="89">
                  <c:v>31.67709951194184</c:v>
                </c:pt>
                <c:pt idx="90">
                  <c:v>31.218744874887982</c:v>
                </c:pt>
                <c:pt idx="91">
                  <c:v>29.62613138403216</c:v>
                </c:pt>
                <c:pt idx="92">
                  <c:v>30.29944188235191</c:v>
                </c:pt>
                <c:pt idx="93">
                  <c:v>31.08114000766501</c:v>
                </c:pt>
                <c:pt idx="94">
                  <c:v>30.70557426759424</c:v>
                </c:pt>
                <c:pt idx="95">
                  <c:v>28.560093235050779</c:v>
                </c:pt>
                <c:pt idx="96">
                  <c:v>28.552658019462829</c:v>
                </c:pt>
                <c:pt idx="97">
                  <c:v>27.349502391085121</c:v>
                </c:pt>
                <c:pt idx="98">
                  <c:v>28.297429662409129</c:v>
                </c:pt>
                <c:pt idx="99">
                  <c:v>29.71461130220095</c:v>
                </c:pt>
                <c:pt idx="100">
                  <c:v>29.969690522465779</c:v>
                </c:pt>
                <c:pt idx="101">
                  <c:v>29.989508157939841</c:v>
                </c:pt>
                <c:pt idx="102">
                  <c:v>30.321675652144549</c:v>
                </c:pt>
                <c:pt idx="103">
                  <c:v>32.731413402847672</c:v>
                </c:pt>
                <c:pt idx="104">
                  <c:v>33.94974620751065</c:v>
                </c:pt>
                <c:pt idx="105">
                  <c:v>33.69616471418383</c:v>
                </c:pt>
                <c:pt idx="106">
                  <c:v>33.467700504736342</c:v>
                </c:pt>
                <c:pt idx="107">
                  <c:v>33.414623872370093</c:v>
                </c:pt>
                <c:pt idx="108">
                  <c:v>34.525551450479007</c:v>
                </c:pt>
                <c:pt idx="109">
                  <c:v>35.45653100486971</c:v>
                </c:pt>
                <c:pt idx="110">
                  <c:v>36.401164121448517</c:v>
                </c:pt>
                <c:pt idx="111">
                  <c:v>34.922030490931171</c:v>
                </c:pt>
                <c:pt idx="112">
                  <c:v>38.287474703386792</c:v>
                </c:pt>
                <c:pt idx="113">
                  <c:v>39.143479474776328</c:v>
                </c:pt>
                <c:pt idx="114">
                  <c:v>37.928573847672368</c:v>
                </c:pt>
                <c:pt idx="115">
                  <c:v>39.270446252868041</c:v>
                </c:pt>
                <c:pt idx="116">
                  <c:v>42.442788324718506</c:v>
                </c:pt>
                <c:pt idx="117">
                  <c:v>42.165170313517223</c:v>
                </c:pt>
                <c:pt idx="118">
                  <c:v>42.613737222632572</c:v>
                </c:pt>
                <c:pt idx="119">
                  <c:v>44.702442793459852</c:v>
                </c:pt>
                <c:pt idx="120">
                  <c:v>43.291939760535648</c:v>
                </c:pt>
                <c:pt idx="121">
                  <c:v>40.551145011103998</c:v>
                </c:pt>
                <c:pt idx="122">
                  <c:v>39.020604102126718</c:v>
                </c:pt>
                <c:pt idx="123">
                  <c:v>38.509108796515882</c:v>
                </c:pt>
                <c:pt idx="124">
                  <c:v>37.940797407594658</c:v>
                </c:pt>
                <c:pt idx="125">
                  <c:v>36.266329575477897</c:v>
                </c:pt>
                <c:pt idx="126">
                  <c:v>35.038005989316417</c:v>
                </c:pt>
                <c:pt idx="127">
                  <c:v>34.3854125230203</c:v>
                </c:pt>
                <c:pt idx="128">
                  <c:v>33.274380459226244</c:v>
                </c:pt>
                <c:pt idx="129">
                  <c:v>31.0655907305668</c:v>
                </c:pt>
                <c:pt idx="130">
                  <c:v>30.591301244506869</c:v>
                </c:pt>
                <c:pt idx="131">
                  <c:v>30.566379683231979</c:v>
                </c:pt>
                <c:pt idx="132">
                  <c:v>30.233460038502201</c:v>
                </c:pt>
                <c:pt idx="133">
                  <c:v>30.203070605938631</c:v>
                </c:pt>
                <c:pt idx="134">
                  <c:v>33.418197199587148</c:v>
                </c:pt>
                <c:pt idx="135">
                  <c:v>34.279602549880408</c:v>
                </c:pt>
                <c:pt idx="136">
                  <c:v>34.831847680545678</c:v>
                </c:pt>
                <c:pt idx="137">
                  <c:v>34.71222827596057</c:v>
                </c:pt>
                <c:pt idx="138">
                  <c:v>36.037907402854827</c:v>
                </c:pt>
                <c:pt idx="139">
                  <c:v>37.100953565539399</c:v>
                </c:pt>
                <c:pt idx="140">
                  <c:v>40.157880878794458</c:v>
                </c:pt>
                <c:pt idx="141">
                  <c:v>40.114974337205084</c:v>
                </c:pt>
                <c:pt idx="142">
                  <c:v>39.058165445728079</c:v>
                </c:pt>
                <c:pt idx="143">
                  <c:v>40.834297807743063</c:v>
                </c:pt>
                <c:pt idx="144">
                  <c:v>42.559305069082392</c:v>
                </c:pt>
                <c:pt idx="145">
                  <c:v>44.708550477049947</c:v>
                </c:pt>
                <c:pt idx="146">
                  <c:v>42.274590256731763</c:v>
                </c:pt>
                <c:pt idx="147">
                  <c:v>40.03365723270656</c:v>
                </c:pt>
                <c:pt idx="148">
                  <c:v>41.738844363308303</c:v>
                </c:pt>
                <c:pt idx="149">
                  <c:v>42.008347652056223</c:v>
                </c:pt>
                <c:pt idx="150">
                  <c:v>40.761694613294083</c:v>
                </c:pt>
                <c:pt idx="151">
                  <c:v>41.616654951061967</c:v>
                </c:pt>
                <c:pt idx="152">
                  <c:v>40.92235391334777</c:v>
                </c:pt>
                <c:pt idx="153">
                  <c:v>43.349056879531837</c:v>
                </c:pt>
                <c:pt idx="154">
                  <c:v>43.980194284036493</c:v>
                </c:pt>
                <c:pt idx="155">
                  <c:v>47.161237191337911</c:v>
                </c:pt>
                <c:pt idx="156">
                  <c:v>48.339435578952681</c:v>
                </c:pt>
                <c:pt idx="157">
                  <c:v>47.69127847414665</c:v>
                </c:pt>
                <c:pt idx="158">
                  <c:v>50.475334866164502</c:v>
                </c:pt>
                <c:pt idx="159">
                  <c:v>51.14996361359664</c:v>
                </c:pt>
                <c:pt idx="160">
                  <c:v>52.556796893182472</c:v>
                </c:pt>
                <c:pt idx="161">
                  <c:v>51.106978722834597</c:v>
                </c:pt>
                <c:pt idx="162">
                  <c:v>49.860732041913657</c:v>
                </c:pt>
                <c:pt idx="163">
                  <c:v>49.43502458696841</c:v>
                </c:pt>
                <c:pt idx="164">
                  <c:v>50.105752793144731</c:v>
                </c:pt>
                <c:pt idx="165">
                  <c:v>55.720563131825841</c:v>
                </c:pt>
                <c:pt idx="166">
                  <c:v>54.160504294664577</c:v>
                </c:pt>
                <c:pt idx="167">
                  <c:v>51.424482456332512</c:v>
                </c:pt>
                <c:pt idx="168">
                  <c:v>51.985228534732357</c:v>
                </c:pt>
                <c:pt idx="169">
                  <c:v>53.341801682711207</c:v>
                </c:pt>
                <c:pt idx="170">
                  <c:v>59.664560838010921</c:v>
                </c:pt>
                <c:pt idx="171">
                  <c:v>59.06085235093586</c:v>
                </c:pt>
                <c:pt idx="172">
                  <c:v>56.548934439676181</c:v>
                </c:pt>
                <c:pt idx="173">
                  <c:v>60.701356962596172</c:v>
                </c:pt>
                <c:pt idx="174">
                  <c:v>62.757566550755357</c:v>
                </c:pt>
                <c:pt idx="175">
                  <c:v>67.110770952716464</c:v>
                </c:pt>
                <c:pt idx="176">
                  <c:v>71.508608457763359</c:v>
                </c:pt>
                <c:pt idx="177">
                  <c:v>72.476695999494112</c:v>
                </c:pt>
                <c:pt idx="178">
                  <c:v>69.044970571876036</c:v>
                </c:pt>
                <c:pt idx="179">
                  <c:v>73.786071255324714</c:v>
                </c:pt>
                <c:pt idx="180">
                  <c:v>71.940775040360265</c:v>
                </c:pt>
                <c:pt idx="181">
                  <c:v>70.047687891581788</c:v>
                </c:pt>
                <c:pt idx="182">
                  <c:v>69.560267262085375</c:v>
                </c:pt>
                <c:pt idx="183">
                  <c:v>75.17687754396178</c:v>
                </c:pt>
                <c:pt idx="184">
                  <c:v>77.68705293923648</c:v>
                </c:pt>
                <c:pt idx="185">
                  <c:v>74.177115723975902</c:v>
                </c:pt>
                <c:pt idx="186">
                  <c:v>77.102618388546489</c:v>
                </c:pt>
                <c:pt idx="187">
                  <c:v>76.969338117732235</c:v>
                </c:pt>
                <c:pt idx="188">
                  <c:v>72.525792647427991</c:v>
                </c:pt>
                <c:pt idx="189">
                  <c:v>75.364327742915563</c:v>
                </c:pt>
                <c:pt idx="190">
                  <c:v>77.37212088940781</c:v>
                </c:pt>
                <c:pt idx="191">
                  <c:v>77.264291942085364</c:v>
                </c:pt>
                <c:pt idx="192">
                  <c:v>71.730790323364388</c:v>
                </c:pt>
                <c:pt idx="193">
                  <c:v>75.497187897813674</c:v>
                </c:pt>
                <c:pt idx="194">
                  <c:v>77.642746797844424</c:v>
                </c:pt>
                <c:pt idx="195">
                  <c:v>81.275918835502424</c:v>
                </c:pt>
                <c:pt idx="196">
                  <c:v>82.699648916679877</c:v>
                </c:pt>
                <c:pt idx="197">
                  <c:v>84.023333678645344</c:v>
                </c:pt>
                <c:pt idx="198">
                  <c:v>85.126172532662224</c:v>
                </c:pt>
                <c:pt idx="199">
                  <c:v>83.051664634012184</c:v>
                </c:pt>
                <c:pt idx="200">
                  <c:v>90.055467134629282</c:v>
                </c:pt>
                <c:pt idx="201">
                  <c:v>94.960413676603594</c:v>
                </c:pt>
                <c:pt idx="202">
                  <c:v>98.203863295822956</c:v>
                </c:pt>
                <c:pt idx="203">
                  <c:v>99.232168678620042</c:v>
                </c:pt>
                <c:pt idx="204">
                  <c:v>103.3098329289241</c:v>
                </c:pt>
                <c:pt idx="205">
                  <c:v>110.76636623649389</c:v>
                </c:pt>
                <c:pt idx="206">
                  <c:v>117.98219605491509</c:v>
                </c:pt>
                <c:pt idx="207">
                  <c:v>119.1850506431544</c:v>
                </c:pt>
                <c:pt idx="208">
                  <c:v>125.12749184511929</c:v>
                </c:pt>
                <c:pt idx="209">
                  <c:v>134.39743151387029</c:v>
                </c:pt>
                <c:pt idx="210">
                  <c:v>131.7667564376498</c:v>
                </c:pt>
                <c:pt idx="211">
                  <c:v>116.1408049365465</c:v>
                </c:pt>
                <c:pt idx="212">
                  <c:v>105.66663143370511</c:v>
                </c:pt>
                <c:pt idx="213">
                  <c:v>83.759618975580949</c:v>
                </c:pt>
                <c:pt idx="214">
                  <c:v>72.779194257460958</c:v>
                </c:pt>
                <c:pt idx="215">
                  <c:v>65.249075556184494</c:v>
                </c:pt>
                <c:pt idx="216">
                  <c:v>65.462260097626711</c:v>
                </c:pt>
                <c:pt idx="217">
                  <c:v>61.830519321749698</c:v>
                </c:pt>
                <c:pt idx="218">
                  <c:v>63.345108954684207</c:v>
                </c:pt>
                <c:pt idx="219">
                  <c:v>66.610707538977252</c:v>
                </c:pt>
                <c:pt idx="220">
                  <c:v>73.621609836485405</c:v>
                </c:pt>
                <c:pt idx="221">
                  <c:v>79.450613357613605</c:v>
                </c:pt>
                <c:pt idx="222">
                  <c:v>74.980839290384552</c:v>
                </c:pt>
                <c:pt idx="223">
                  <c:v>80.131994346684834</c:v>
                </c:pt>
                <c:pt idx="224">
                  <c:v>78.682669651779975</c:v>
                </c:pt>
                <c:pt idx="225">
                  <c:v>85.214451954027027</c:v>
                </c:pt>
                <c:pt idx="226">
                  <c:v>87.690868169464537</c:v>
                </c:pt>
                <c:pt idx="227">
                  <c:v>89.285505368357903</c:v>
                </c:pt>
                <c:pt idx="228">
                  <c:v>96.599287237140814</c:v>
                </c:pt>
                <c:pt idx="229">
                  <c:v>92.775974521686663</c:v>
                </c:pt>
                <c:pt idx="230">
                  <c:v>94.907576315613809</c:v>
                </c:pt>
                <c:pt idx="231">
                  <c:v>100.5971840993863</c:v>
                </c:pt>
                <c:pt idx="232">
                  <c:v>94.231729304081753</c:v>
                </c:pt>
                <c:pt idx="233">
                  <c:v>91.049337786529108</c:v>
                </c:pt>
                <c:pt idx="234">
                  <c:v>91.883063408119085</c:v>
                </c:pt>
                <c:pt idx="235">
                  <c:v>97.945887515887648</c:v>
                </c:pt>
                <c:pt idx="236">
                  <c:v>101.4551683760853</c:v>
                </c:pt>
                <c:pt idx="237">
                  <c:v>107.6544625494264</c:v>
                </c:pt>
                <c:pt idx="238">
                  <c:v>111.8611284842148</c:v>
                </c:pt>
                <c:pt idx="239">
                  <c:v>119.0392004018284</c:v>
                </c:pt>
                <c:pt idx="240">
                  <c:v>124.9229551947077</c:v>
                </c:pt>
                <c:pt idx="241">
                  <c:v>131.2715270736623</c:v>
                </c:pt>
                <c:pt idx="242">
                  <c:v>131.5005295039025</c:v>
                </c:pt>
                <c:pt idx="243">
                  <c:v>137.21991219802661</c:v>
                </c:pt>
                <c:pt idx="244">
                  <c:v>130.1036155717083</c:v>
                </c:pt>
                <c:pt idx="245">
                  <c:v>128.11380308033529</c:v>
                </c:pt>
                <c:pt idx="246">
                  <c:v>128.05430416968269</c:v>
                </c:pt>
                <c:pt idx="247">
                  <c:v>125.0856580210238</c:v>
                </c:pt>
                <c:pt idx="248">
                  <c:v>122.741486636133</c:v>
                </c:pt>
                <c:pt idx="249">
                  <c:v>114.6688978169595</c:v>
                </c:pt>
                <c:pt idx="250">
                  <c:v>113.5971333720492</c:v>
                </c:pt>
                <c:pt idx="251">
                  <c:v>111.25300267399381</c:v>
                </c:pt>
                <c:pt idx="252">
                  <c:v>115.10928731739079</c:v>
                </c:pt>
                <c:pt idx="253">
                  <c:v>118.11201892245801</c:v>
                </c:pt>
                <c:pt idx="254">
                  <c:v>120.1787888859849</c:v>
                </c:pt>
                <c:pt idx="255">
                  <c:v>117.7661363709875</c:v>
                </c:pt>
                <c:pt idx="256">
                  <c:v>110.94106613375349</c:v>
                </c:pt>
                <c:pt idx="257">
                  <c:v>104.4090861037001</c:v>
                </c:pt>
                <c:pt idx="258">
                  <c:v>113.9810811944881</c:v>
                </c:pt>
                <c:pt idx="259">
                  <c:v>115.8746729897874</c:v>
                </c:pt>
                <c:pt idx="260">
                  <c:v>116.95145675820319</c:v>
                </c:pt>
                <c:pt idx="261">
                  <c:v>116.8910621233171</c:v>
                </c:pt>
                <c:pt idx="262">
                  <c:v>114.57676440156411</c:v>
                </c:pt>
                <c:pt idx="263" formatCode="0.0">
                  <c:v>115.1926215922156</c:v>
                </c:pt>
                <c:pt idx="264" formatCode="0.0">
                  <c:v>117.3631173210424</c:v>
                </c:pt>
                <c:pt idx="265" formatCode="0.0">
                  <c:v>119.3740357158584</c:v>
                </c:pt>
                <c:pt idx="266" formatCode="0.0">
                  <c:v>114.99492868214151</c:v>
                </c:pt>
                <c:pt idx="267" formatCode="0.0">
                  <c:v>111.1653928123599</c:v>
                </c:pt>
                <c:pt idx="268" formatCode="0.0">
                  <c:v>109.69788771508129</c:v>
                </c:pt>
                <c:pt idx="269" formatCode="0.0">
                  <c:v>108.5065581237692</c:v>
                </c:pt>
                <c:pt idx="270" formatCode="0.0">
                  <c:v>107.84133498146559</c:v>
                </c:pt>
                <c:pt idx="271" formatCode="0.0">
                  <c:v>108.48047191916071</c:v>
                </c:pt>
                <c:pt idx="272" formatCode="0.0">
                  <c:v>108.5050930805678</c:v>
                </c:pt>
                <c:pt idx="273" formatCode="0.0">
                  <c:v>107.9261892326037</c:v>
                </c:pt>
                <c:pt idx="274" formatCode="0.0">
                  <c:v>105.9217136348107</c:v>
                </c:pt>
                <c:pt idx="275" formatCode="0.0">
                  <c:v>108.19718302153809</c:v>
                </c:pt>
                <c:pt idx="276" formatCode="0.0">
                  <c:v>105.00251681749459</c:v>
                </c:pt>
                <c:pt idx="277" formatCode="0.0">
                  <c:v>106.9242868658848</c:v>
                </c:pt>
                <c:pt idx="278" formatCode="0.0">
                  <c:v>108.0695405188538</c:v>
                </c:pt>
                <c:pt idx="279" formatCode="0.0">
                  <c:v>109.9200997817549</c:v>
                </c:pt>
                <c:pt idx="280" formatCode="0.0">
                  <c:v>108.5832510459711</c:v>
                </c:pt>
                <c:pt idx="281" formatCode="0.0">
                  <c:v>106.52185477027101</c:v>
                </c:pt>
                <c:pt idx="282" formatCode="0.0">
                  <c:v>101.9762692856015</c:v>
                </c:pt>
                <c:pt idx="283" formatCode="0.0">
                  <c:v>98.516385352605084</c:v>
                </c:pt>
                <c:pt idx="284" formatCode="0.0">
                  <c:v>93.543683716992504</c:v>
                </c:pt>
                <c:pt idx="285" formatCode="0.0">
                  <c:v>88.992476688545196</c:v>
                </c:pt>
                <c:pt idx="286" formatCode="0.0">
                  <c:v>86.315133063111077</c:v>
                </c:pt>
                <c:pt idx="287" formatCode="0.0">
                  <c:v>78.428983481254534</c:v>
                </c:pt>
                <c:pt idx="288" formatCode="0.0">
                  <c:v>69.587621216853222</c:v>
                </c:pt>
                <c:pt idx="289" formatCode="0.0">
                  <c:v>71.617399587852205</c:v>
                </c:pt>
                <c:pt idx="290" formatCode="0.0">
                  <c:v>69.541292359062837</c:v>
                </c:pt>
                <c:pt idx="291" formatCode="0.0">
                  <c:v>70.546894982655246</c:v>
                </c:pt>
                <c:pt idx="292" formatCode="0.0">
                  <c:v>73.283356366748123</c:v>
                </c:pt>
                <c:pt idx="293" formatCode="0.0">
                  <c:v>72.202575605822503</c:v>
                </c:pt>
                <c:pt idx="294" formatCode="0.0">
                  <c:v>69.095744306014097</c:v>
                </c:pt>
                <c:pt idx="295" formatCode="0.0">
                  <c:v>62.868847834416897</c:v>
                </c:pt>
                <c:pt idx="296" formatCode="0.0">
                  <c:v>63.266895781132838</c:v>
                </c:pt>
                <c:pt idx="297" formatCode="0.0">
                  <c:v>63.836713860026322</c:v>
                </c:pt>
                <c:pt idx="298" formatCode="0.0">
                  <c:v>60.31423202686976</c:v>
                </c:pt>
                <c:pt idx="299" formatCode="0.0">
                  <c:v>56.169659617400718</c:v>
                </c:pt>
                <c:pt idx="300" formatCode="0.0">
                  <c:v>52.60685344958592</c:v>
                </c:pt>
                <c:pt idx="301" formatCode="0.0">
                  <c:v>53.483915696226212</c:v>
                </c:pt>
                <c:pt idx="302" formatCode="0.0">
                  <c:v>57.857645614727538</c:v>
                </c:pt>
                <c:pt idx="303" formatCode="0.0">
                  <c:v>60.648449528919741</c:v>
                </c:pt>
                <c:pt idx="304" formatCode="0.0">
                  <c:v>63.115408342153181</c:v>
                </c:pt>
                <c:pt idx="305" formatCode="0.0">
                  <c:v>66.007460021509601</c:v>
                </c:pt>
                <c:pt idx="306" formatCode="0.0">
                  <c:v>63.956704079484702</c:v>
                </c:pt>
                <c:pt idx="307" formatCode="0.0">
                  <c:v>63.7559857728398</c:v>
                </c:pt>
                <c:pt idx="308" formatCode="0.0">
                  <c:v>63.618008625130187</c:v>
                </c:pt>
                <c:pt idx="309" formatCode="0.0">
                  <c:v>64.979826786608683</c:v>
                </c:pt>
                <c:pt idx="310" formatCode="0.0">
                  <c:v>65.319955104858778</c:v>
                </c:pt>
                <c:pt idx="311" formatCode="0.0">
                  <c:v>65.660083423108887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9868112"/>
        <c:axId val="559861584"/>
      </c:lineChart>
      <c:dateAx>
        <c:axId val="559868112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61584"/>
        <c:crosses val="autoZero"/>
        <c:auto val="1"/>
        <c:lblOffset val="100"/>
        <c:baseTimeUnit val="months"/>
      </c:dateAx>
      <c:valAx>
        <c:axId val="55986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6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1878431183882E-2"/>
          <c:y val="0.17171296296296301"/>
          <c:w val="0.89949505802609697"/>
          <c:h val="0.68729986876640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'STI-20161117202043786'!$Q$1</c:f>
              <c:strCache>
                <c:ptCount val="1"/>
                <c:pt idx="0">
                  <c:v>Governo Federal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'STI-20161117202043786'!$P$2:$P$18</c:f>
              <c:numCache>
                <c:formatCode>yyyy</c:formatCode>
                <c:ptCount val="17"/>
                <c:pt idx="0">
                  <c:v>36861</c:v>
                </c:pt>
                <c:pt idx="1">
                  <c:v>37226</c:v>
                </c:pt>
                <c:pt idx="2">
                  <c:v>37591</c:v>
                </c:pt>
                <c:pt idx="3">
                  <c:v>37956</c:v>
                </c:pt>
                <c:pt idx="4">
                  <c:v>38322</c:v>
                </c:pt>
                <c:pt idx="5">
                  <c:v>38687</c:v>
                </c:pt>
                <c:pt idx="6">
                  <c:v>39052</c:v>
                </c:pt>
                <c:pt idx="7">
                  <c:v>39417</c:v>
                </c:pt>
                <c:pt idx="8">
                  <c:v>39783</c:v>
                </c:pt>
                <c:pt idx="9">
                  <c:v>40148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</c:numCache>
            </c:numRef>
          </c:cat>
          <c:val>
            <c:numRef>
              <c:f>'STI-20161117202043786'!$Q$2:$Q$18</c:f>
              <c:numCache>
                <c:formatCode>General</c:formatCode>
                <c:ptCount val="17"/>
                <c:pt idx="0">
                  <c:v>1.7</c:v>
                </c:pt>
                <c:pt idx="1">
                  <c:v>1.67</c:v>
                </c:pt>
                <c:pt idx="2">
                  <c:v>2.14</c:v>
                </c:pt>
                <c:pt idx="3">
                  <c:v>2.2599999999999998</c:v>
                </c:pt>
                <c:pt idx="4">
                  <c:v>2.68</c:v>
                </c:pt>
                <c:pt idx="5">
                  <c:v>2.57</c:v>
                </c:pt>
                <c:pt idx="6">
                  <c:v>2.13</c:v>
                </c:pt>
                <c:pt idx="7">
                  <c:v>2.19</c:v>
                </c:pt>
                <c:pt idx="8">
                  <c:v>2.29</c:v>
                </c:pt>
                <c:pt idx="9">
                  <c:v>1.27</c:v>
                </c:pt>
                <c:pt idx="10">
                  <c:v>2.0299999999999998</c:v>
                </c:pt>
                <c:pt idx="11">
                  <c:v>2.13</c:v>
                </c:pt>
                <c:pt idx="12">
                  <c:v>1.79</c:v>
                </c:pt>
                <c:pt idx="13">
                  <c:v>1.42</c:v>
                </c:pt>
                <c:pt idx="14">
                  <c:v>-0.36</c:v>
                </c:pt>
                <c:pt idx="15">
                  <c:v>-1.98</c:v>
                </c:pt>
                <c:pt idx="16">
                  <c:v>-3.09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D0-447A-AF13-C8B7CACD0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870832"/>
        <c:axId val="559873008"/>
      </c:barChart>
      <c:dateAx>
        <c:axId val="559870832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73008"/>
        <c:crosses val="autoZero"/>
        <c:auto val="1"/>
        <c:lblOffset val="100"/>
        <c:baseTimeUnit val="years"/>
      </c:dateAx>
      <c:valAx>
        <c:axId val="559873008"/>
        <c:scaling>
          <c:orientation val="minMax"/>
          <c:max val="4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7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735025738890602E-2"/>
          <c:y val="0.17171296296296301"/>
          <c:w val="0.89400965408855504"/>
          <c:h val="0.68729986876640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'STI-20161117202043786'!$R$1</c:f>
              <c:strCache>
                <c:ptCount val="1"/>
                <c:pt idx="0">
                  <c:v>Estados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'STI-20161117202043786'!$P$2:$P$18</c:f>
              <c:numCache>
                <c:formatCode>yyyy</c:formatCode>
                <c:ptCount val="17"/>
                <c:pt idx="0">
                  <c:v>36861</c:v>
                </c:pt>
                <c:pt idx="1">
                  <c:v>37226</c:v>
                </c:pt>
                <c:pt idx="2">
                  <c:v>37591</c:v>
                </c:pt>
                <c:pt idx="3">
                  <c:v>37956</c:v>
                </c:pt>
                <c:pt idx="4">
                  <c:v>38322</c:v>
                </c:pt>
                <c:pt idx="5">
                  <c:v>38687</c:v>
                </c:pt>
                <c:pt idx="6">
                  <c:v>39052</c:v>
                </c:pt>
                <c:pt idx="7">
                  <c:v>39417</c:v>
                </c:pt>
                <c:pt idx="8">
                  <c:v>39783</c:v>
                </c:pt>
                <c:pt idx="9">
                  <c:v>40148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</c:numCache>
            </c:numRef>
          </c:cat>
          <c:val>
            <c:numRef>
              <c:f>'STI-20161117202043786'!$R$2:$R$18</c:f>
              <c:numCache>
                <c:formatCode>General</c:formatCode>
                <c:ptCount val="17"/>
                <c:pt idx="0">
                  <c:v>0.38</c:v>
                </c:pt>
                <c:pt idx="1">
                  <c:v>0.55000000000000004</c:v>
                </c:pt>
                <c:pt idx="2">
                  <c:v>0.56999999999999995</c:v>
                </c:pt>
                <c:pt idx="3">
                  <c:v>0.69</c:v>
                </c:pt>
                <c:pt idx="4">
                  <c:v>0.82</c:v>
                </c:pt>
                <c:pt idx="5">
                  <c:v>0.79</c:v>
                </c:pt>
                <c:pt idx="6">
                  <c:v>0.68</c:v>
                </c:pt>
                <c:pt idx="7">
                  <c:v>0.96</c:v>
                </c:pt>
                <c:pt idx="8">
                  <c:v>0.83</c:v>
                </c:pt>
                <c:pt idx="9">
                  <c:v>0.54</c:v>
                </c:pt>
                <c:pt idx="10">
                  <c:v>0.44</c:v>
                </c:pt>
                <c:pt idx="11">
                  <c:v>0.68</c:v>
                </c:pt>
                <c:pt idx="12">
                  <c:v>0.39</c:v>
                </c:pt>
                <c:pt idx="13">
                  <c:v>0.24</c:v>
                </c:pt>
                <c:pt idx="14">
                  <c:v>-0.23</c:v>
                </c:pt>
                <c:pt idx="15">
                  <c:v>0.15</c:v>
                </c:pt>
                <c:pt idx="16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9ED-4270-84D0-3A76CE86CA19}"/>
            </c:ext>
          </c:extLst>
        </c:ser>
        <c:ser>
          <c:idx val="1"/>
          <c:order val="1"/>
          <c:tx>
            <c:strRef>
              <c:f>'STI-20161117202043786'!$S$1</c:f>
              <c:strCache>
                <c:ptCount val="1"/>
                <c:pt idx="0">
                  <c:v>Municípios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'STI-20161117202043786'!$P$2:$P$18</c:f>
              <c:numCache>
                <c:formatCode>yyyy</c:formatCode>
                <c:ptCount val="17"/>
                <c:pt idx="0">
                  <c:v>36861</c:v>
                </c:pt>
                <c:pt idx="1">
                  <c:v>37226</c:v>
                </c:pt>
                <c:pt idx="2">
                  <c:v>37591</c:v>
                </c:pt>
                <c:pt idx="3">
                  <c:v>37956</c:v>
                </c:pt>
                <c:pt idx="4">
                  <c:v>38322</c:v>
                </c:pt>
                <c:pt idx="5">
                  <c:v>38687</c:v>
                </c:pt>
                <c:pt idx="6">
                  <c:v>39052</c:v>
                </c:pt>
                <c:pt idx="7">
                  <c:v>39417</c:v>
                </c:pt>
                <c:pt idx="8">
                  <c:v>39783</c:v>
                </c:pt>
                <c:pt idx="9">
                  <c:v>40148</c:v>
                </c:pt>
                <c:pt idx="10">
                  <c:v>40513</c:v>
                </c:pt>
                <c:pt idx="11">
                  <c:v>40878</c:v>
                </c:pt>
                <c:pt idx="12">
                  <c:v>41244</c:v>
                </c:pt>
                <c:pt idx="13">
                  <c:v>41609</c:v>
                </c:pt>
                <c:pt idx="14">
                  <c:v>41974</c:v>
                </c:pt>
                <c:pt idx="15">
                  <c:v>42339</c:v>
                </c:pt>
                <c:pt idx="16">
                  <c:v>42705</c:v>
                </c:pt>
              </c:numCache>
            </c:numRef>
          </c:cat>
          <c:val>
            <c:numRef>
              <c:f>'STI-20161117202043786'!$S$2:$S$18</c:f>
              <c:numCache>
                <c:formatCode>General</c:formatCode>
                <c:ptCount val="17"/>
                <c:pt idx="0">
                  <c:v>0.12</c:v>
                </c:pt>
                <c:pt idx="1">
                  <c:v>0.25</c:v>
                </c:pt>
                <c:pt idx="2">
                  <c:v>0.14000000000000001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0.19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0.15</c:v>
                </c:pt>
                <c:pt idx="9">
                  <c:v>0.09</c:v>
                </c:pt>
                <c:pt idx="10">
                  <c:v>0.09</c:v>
                </c:pt>
                <c:pt idx="11">
                  <c:v>0.08</c:v>
                </c:pt>
                <c:pt idx="12">
                  <c:v>0.06</c:v>
                </c:pt>
                <c:pt idx="13">
                  <c:v>0.06</c:v>
                </c:pt>
                <c:pt idx="14">
                  <c:v>0.1</c:v>
                </c:pt>
                <c:pt idx="15">
                  <c:v>0.01</c:v>
                </c:pt>
                <c:pt idx="16">
                  <c:v>-0.01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9ED-4270-84D0-3A76CE86C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868656"/>
        <c:axId val="559870288"/>
      </c:barChart>
      <c:dateAx>
        <c:axId val="559868656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70288"/>
        <c:crosses val="autoZero"/>
        <c:auto val="1"/>
        <c:lblOffset val="100"/>
        <c:baseTimeUnit val="years"/>
      </c:dateAx>
      <c:valAx>
        <c:axId val="559870288"/>
        <c:scaling>
          <c:orientation val="minMax"/>
          <c:max val="1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6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6485345136339"/>
          <c:y val="0.695230752405949"/>
          <c:w val="0.152170459344313"/>
          <c:h val="0.156251093613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Arrecadação x PIB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arrecad_pib!$B$1</c:f>
              <c:strCache>
                <c:ptCount val="1"/>
                <c:pt idx="0">
                  <c:v>Arrecadação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arrecad_pib!$A$2:$A$15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arrecad_pib!$B$2:$B$15</c:f>
              <c:numCache>
                <c:formatCode>General</c:formatCode>
                <c:ptCount val="14"/>
                <c:pt idx="0">
                  <c:v>7.3041187239925698E-2</c:v>
                </c:pt>
                <c:pt idx="1">
                  <c:v>5.2185606733543603E-2</c:v>
                </c:pt>
                <c:pt idx="2">
                  <c:v>0.109928562367708</c:v>
                </c:pt>
                <c:pt idx="3">
                  <c:v>-2.02125409886721E-2</c:v>
                </c:pt>
                <c:pt idx="4">
                  <c:v>0.10267406760129801</c:v>
                </c:pt>
                <c:pt idx="5">
                  <c:v>6.0909646005484298E-2</c:v>
                </c:pt>
                <c:pt idx="6">
                  <c:v>8.2963550479548301E-2</c:v>
                </c:pt>
                <c:pt idx="7">
                  <c:v>0.11328548025402201</c:v>
                </c:pt>
                <c:pt idx="8">
                  <c:v>7.4998528624296498E-2</c:v>
                </c:pt>
                <c:pt idx="9">
                  <c:v>-2.6601057210142699E-2</c:v>
                </c:pt>
                <c:pt idx="10">
                  <c:v>9.7777609454636996E-2</c:v>
                </c:pt>
                <c:pt idx="11">
                  <c:v>0.101025460146091</c:v>
                </c:pt>
                <c:pt idx="12">
                  <c:v>7.0444746020785799E-3</c:v>
                </c:pt>
                <c:pt idx="13">
                  <c:v>4.1302021008904802E-2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arrecad_pib!$C$1</c:f>
              <c:strCache>
                <c:ptCount val="1"/>
                <c:pt idx="0">
                  <c:v>PIB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arrecad_pib!$A$2:$A$15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arrecad_pib!$C$2:$C$15</c:f>
              <c:numCache>
                <c:formatCode>General</c:formatCode>
                <c:ptCount val="14"/>
                <c:pt idx="0">
                  <c:v>4.3061868549980599E-2</c:v>
                </c:pt>
                <c:pt idx="1">
                  <c:v>1.31311880978259E-2</c:v>
                </c:pt>
                <c:pt idx="2">
                  <c:v>2.6580940854104299E-2</c:v>
                </c:pt>
                <c:pt idx="3">
                  <c:v>1.14661982295567E-2</c:v>
                </c:pt>
                <c:pt idx="4">
                  <c:v>5.7122923760020802E-2</c:v>
                </c:pt>
                <c:pt idx="5">
                  <c:v>3.1596736128494597E-2</c:v>
                </c:pt>
                <c:pt idx="6">
                  <c:v>3.9570350575785798E-2</c:v>
                </c:pt>
                <c:pt idx="7">
                  <c:v>6.0914106193584699E-2</c:v>
                </c:pt>
                <c:pt idx="8">
                  <c:v>5.1715975086272202E-2</c:v>
                </c:pt>
                <c:pt idx="9">
                  <c:v>-3.2972726430256201E-3</c:v>
                </c:pt>
                <c:pt idx="10">
                  <c:v>7.5336879893750805E-2</c:v>
                </c:pt>
                <c:pt idx="11">
                  <c:v>2.7328052417382499E-2</c:v>
                </c:pt>
                <c:pt idx="12">
                  <c:v>1.0310353241736099E-2</c:v>
                </c:pt>
                <c:pt idx="13">
                  <c:v>2.4929040470169899E-2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9871920"/>
        <c:axId val="559872464"/>
      </c:lineChart>
      <c:dateAx>
        <c:axId val="55987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72464"/>
        <c:crosses val="autoZero"/>
        <c:auto val="0"/>
        <c:lblOffset val="100"/>
        <c:baseTimeUnit val="days"/>
        <c:majorUnit val="2"/>
        <c:majorTimeUnit val="days"/>
        <c:minorUnit val="2"/>
      </c:dateAx>
      <c:valAx>
        <c:axId val="55987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7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noProof="0" dirty="0" smtClean="0"/>
              <a:t>Despesa</a:t>
            </a:r>
            <a:r>
              <a:rPr lang="en-US" dirty="0" smtClean="0"/>
              <a:t> </a:t>
            </a:r>
            <a:r>
              <a:rPr lang="en-US" dirty="0"/>
              <a:t>(% PIB)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despesa_prrev_pib!$B$1</c:f>
              <c:strCache>
                <c:ptCount val="1"/>
                <c:pt idx="0">
                  <c:v>despesa (% PIB)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despesa_prrev_pib!$A$2:$A$20</c:f>
              <c:numCache>
                <c:formatCode>General</c:formatCod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numCache>
            </c:numRef>
          </c:cat>
          <c:val>
            <c:numRef>
              <c:f>despesa_prrev_pib!$B$2:$B$20</c:f>
              <c:numCache>
                <c:formatCode>0.0%</c:formatCode>
                <c:ptCount val="16"/>
                <c:pt idx="0">
                  <c:v>0.14792197097037901</c:v>
                </c:pt>
                <c:pt idx="1">
                  <c:v>0.156292855696924</c:v>
                </c:pt>
                <c:pt idx="2">
                  <c:v>0.15882797667000501</c:v>
                </c:pt>
                <c:pt idx="3">
                  <c:v>0.15141438094770501</c:v>
                </c:pt>
                <c:pt idx="4">
                  <c:v>0.15610290863520199</c:v>
                </c:pt>
                <c:pt idx="5">
                  <c:v>0.163516038227807</c:v>
                </c:pt>
                <c:pt idx="6">
                  <c:v>0.16756454994338801</c:v>
                </c:pt>
                <c:pt idx="7">
                  <c:v>0.16865466978586399</c:v>
                </c:pt>
                <c:pt idx="8">
                  <c:v>0.161609748226414</c:v>
                </c:pt>
                <c:pt idx="9">
                  <c:v>0.17315785867615999</c:v>
                </c:pt>
                <c:pt idx="10">
                  <c:v>0.181446054328606</c:v>
                </c:pt>
                <c:pt idx="11">
                  <c:v>0.16729951177018901</c:v>
                </c:pt>
                <c:pt idx="12">
                  <c:v>0.169090127672612</c:v>
                </c:pt>
                <c:pt idx="13">
                  <c:v>0.172783305363683</c:v>
                </c:pt>
                <c:pt idx="14">
                  <c:v>0.18263879348435899</c:v>
                </c:pt>
                <c:pt idx="15">
                  <c:v>0.19624591922766901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859952"/>
        <c:axId val="559865392"/>
      </c:barChart>
      <c:catAx>
        <c:axId val="55985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65392"/>
        <c:crosses val="autoZero"/>
        <c:auto val="1"/>
        <c:lblAlgn val="ctr"/>
        <c:lblOffset val="100"/>
        <c:tickLblSkip val="5"/>
        <c:noMultiLvlLbl val="0"/>
      </c:catAx>
      <c:valAx>
        <c:axId val="559865392"/>
        <c:scaling>
          <c:orientation val="minMax"/>
          <c:min val="0.1400000000000000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985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8937A-3E3E-4CDF-AD18-D2E1960940DC}" type="doc">
      <dgm:prSet loTypeId="urn:microsoft.com/office/officeart/2005/8/layout/process1" loCatId="process" qsTypeId="urn:microsoft.com/office/officeart/2005/8/quickstyle/simple1" qsCatId="simple" csTypeId="urn:microsoft.com/office/officeart/2005/8/colors/accent2_4" csCatId="accent2" phldr="1"/>
      <dgm:spPr/>
    </dgm:pt>
    <dgm:pt modelId="{26CB15D3-4A8F-491D-BF5A-863D78A509E7}">
      <dgm:prSet phldrT="[Texto]"/>
      <dgm:spPr>
        <a:solidFill>
          <a:srgbClr val="004080"/>
        </a:solidFill>
      </dgm:spPr>
      <dgm:t>
        <a:bodyPr/>
        <a:lstStyle/>
        <a:p>
          <a:r>
            <a:rPr lang="en-US" dirty="0" smtClean="0"/>
            <a:t>Marco </a:t>
          </a:r>
          <a:r>
            <a:rPr lang="en-US" dirty="0" err="1" smtClean="0"/>
            <a:t>Lógico</a:t>
          </a:r>
          <a:r>
            <a:rPr lang="en-US" dirty="0" smtClean="0"/>
            <a:t> / </a:t>
          </a:r>
          <a:r>
            <a:rPr lang="en-US" dirty="0" err="1" smtClean="0"/>
            <a:t>Diagnóstico</a:t>
          </a:r>
          <a:endParaRPr lang="en-US" dirty="0"/>
        </a:p>
      </dgm:t>
    </dgm:pt>
    <dgm:pt modelId="{E449FDCB-13AC-42FC-8CB4-235BEB961F3A}" type="parTrans" cxnId="{182DEBD1-FC18-4A86-9421-A29B7769C920}">
      <dgm:prSet/>
      <dgm:spPr/>
      <dgm:t>
        <a:bodyPr/>
        <a:lstStyle/>
        <a:p>
          <a:endParaRPr lang="en-US"/>
        </a:p>
      </dgm:t>
    </dgm:pt>
    <dgm:pt modelId="{15C57BB0-6720-45E9-BE18-DCE0CF1B4521}" type="sibTrans" cxnId="{182DEBD1-FC18-4A86-9421-A29B7769C920}">
      <dgm:prSet/>
      <dgm:spPr>
        <a:solidFill>
          <a:srgbClr val="004080"/>
        </a:solidFill>
      </dgm:spPr>
      <dgm:t>
        <a:bodyPr/>
        <a:lstStyle/>
        <a:p>
          <a:endParaRPr lang="en-US"/>
        </a:p>
      </dgm:t>
    </dgm:pt>
    <dgm:pt modelId="{88D557B5-7D15-43E6-9EA8-B9E680F097EA}">
      <dgm:prSet phldrT="[Texto]"/>
      <dgm:spPr>
        <a:solidFill>
          <a:srgbClr val="7898BD"/>
        </a:solidFill>
      </dgm:spPr>
      <dgm:t>
        <a:bodyPr/>
        <a:lstStyle/>
        <a:p>
          <a:r>
            <a:rPr lang="en-US" dirty="0" err="1" smtClean="0"/>
            <a:t>Monitoramento</a:t>
          </a:r>
          <a:endParaRPr lang="en-US" dirty="0"/>
        </a:p>
      </dgm:t>
    </dgm:pt>
    <dgm:pt modelId="{309E654E-A784-4B08-B9AC-21CC77121940}" type="parTrans" cxnId="{BFD1DD83-5FB6-4356-9E65-7266BEAF0AB0}">
      <dgm:prSet/>
      <dgm:spPr/>
      <dgm:t>
        <a:bodyPr/>
        <a:lstStyle/>
        <a:p>
          <a:endParaRPr lang="en-US"/>
        </a:p>
      </dgm:t>
    </dgm:pt>
    <dgm:pt modelId="{D1186E04-A782-4987-ADD9-60688994ECEB}" type="sibTrans" cxnId="{BFD1DD83-5FB6-4356-9E65-7266BEAF0AB0}">
      <dgm:prSet/>
      <dgm:spPr>
        <a:solidFill>
          <a:srgbClr val="7898BD"/>
        </a:solidFill>
      </dgm:spPr>
      <dgm:t>
        <a:bodyPr/>
        <a:lstStyle/>
        <a:p>
          <a:endParaRPr lang="en-US"/>
        </a:p>
      </dgm:t>
    </dgm:pt>
    <dgm:pt modelId="{636C910D-D2C5-4AD8-96B1-D380004C8467}">
      <dgm:prSet phldrT="[Texto]"/>
      <dgm:spPr>
        <a:solidFill>
          <a:srgbClr val="BECDE0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Avaliação</a:t>
          </a:r>
          <a:endParaRPr lang="en-US" dirty="0">
            <a:solidFill>
              <a:schemeClr val="tx1"/>
            </a:solidFill>
          </a:endParaRPr>
        </a:p>
      </dgm:t>
    </dgm:pt>
    <dgm:pt modelId="{D4FB581C-80AC-4F56-97DA-CCCF510BA8F6}" type="parTrans" cxnId="{92A05E3B-C9E6-4001-8DD9-85827EEC3ED9}">
      <dgm:prSet/>
      <dgm:spPr/>
      <dgm:t>
        <a:bodyPr/>
        <a:lstStyle/>
        <a:p>
          <a:endParaRPr lang="en-US"/>
        </a:p>
      </dgm:t>
    </dgm:pt>
    <dgm:pt modelId="{49C0340A-66AC-4C5A-857C-5EE2CAF1F2B5}" type="sibTrans" cxnId="{92A05E3B-C9E6-4001-8DD9-85827EEC3ED9}">
      <dgm:prSet/>
      <dgm:spPr/>
      <dgm:t>
        <a:bodyPr/>
        <a:lstStyle/>
        <a:p>
          <a:endParaRPr lang="en-US"/>
        </a:p>
      </dgm:t>
    </dgm:pt>
    <dgm:pt modelId="{08E1E1CF-54C9-4AF6-9F68-BFECB71435A8}" type="pres">
      <dgm:prSet presAssocID="{1138937A-3E3E-4CDF-AD18-D2E1960940DC}" presName="Name0" presStyleCnt="0">
        <dgm:presLayoutVars>
          <dgm:dir/>
          <dgm:resizeHandles val="exact"/>
        </dgm:presLayoutVars>
      </dgm:prSet>
      <dgm:spPr/>
    </dgm:pt>
    <dgm:pt modelId="{0181843D-6CF3-44CD-BA4F-7247B2B67BD9}" type="pres">
      <dgm:prSet presAssocID="{26CB15D3-4A8F-491D-BF5A-863D78A509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D3B24-1D6B-47D2-B262-4AF822B236F0}" type="pres">
      <dgm:prSet presAssocID="{15C57BB0-6720-45E9-BE18-DCE0CF1B452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FC503D3-112C-4D04-B1E3-1119158CFEBF}" type="pres">
      <dgm:prSet presAssocID="{15C57BB0-6720-45E9-BE18-DCE0CF1B452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E0C925C-D449-47A3-B060-277E4FAA102D}" type="pres">
      <dgm:prSet presAssocID="{88D557B5-7D15-43E6-9EA8-B9E680F097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D5C29E-A3B8-4248-82A1-966EF5F0123A}" type="pres">
      <dgm:prSet presAssocID="{D1186E04-A782-4987-ADD9-60688994ECEB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A66B7E6-4726-49EC-A48E-370A56602F9F}" type="pres">
      <dgm:prSet presAssocID="{D1186E04-A782-4987-ADD9-60688994ECEB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785D9A7-8631-431B-80C6-9A571DB5FA1E}" type="pres">
      <dgm:prSet presAssocID="{636C910D-D2C5-4AD8-96B1-D380004C84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5C079D-7A2B-444D-81B8-B7477ACD74EF}" type="presOf" srcId="{26CB15D3-4A8F-491D-BF5A-863D78A509E7}" destId="{0181843D-6CF3-44CD-BA4F-7247B2B67BD9}" srcOrd="0" destOrd="0" presId="urn:microsoft.com/office/officeart/2005/8/layout/process1"/>
    <dgm:cxn modelId="{803A380C-0A21-4747-AB58-60EDA8D80109}" type="presOf" srcId="{15C57BB0-6720-45E9-BE18-DCE0CF1B4521}" destId="{3C9D3B24-1D6B-47D2-B262-4AF822B236F0}" srcOrd="0" destOrd="0" presId="urn:microsoft.com/office/officeart/2005/8/layout/process1"/>
    <dgm:cxn modelId="{182DEBD1-FC18-4A86-9421-A29B7769C920}" srcId="{1138937A-3E3E-4CDF-AD18-D2E1960940DC}" destId="{26CB15D3-4A8F-491D-BF5A-863D78A509E7}" srcOrd="0" destOrd="0" parTransId="{E449FDCB-13AC-42FC-8CB4-235BEB961F3A}" sibTransId="{15C57BB0-6720-45E9-BE18-DCE0CF1B4521}"/>
    <dgm:cxn modelId="{F0441C8E-C74C-497C-AFEF-3CB7B6F2066C}" type="presOf" srcId="{88D557B5-7D15-43E6-9EA8-B9E680F097EA}" destId="{2E0C925C-D449-47A3-B060-277E4FAA102D}" srcOrd="0" destOrd="0" presId="urn:microsoft.com/office/officeart/2005/8/layout/process1"/>
    <dgm:cxn modelId="{B2269F77-86D8-4556-8BC7-C76F00436CEA}" type="presOf" srcId="{1138937A-3E3E-4CDF-AD18-D2E1960940DC}" destId="{08E1E1CF-54C9-4AF6-9F68-BFECB71435A8}" srcOrd="0" destOrd="0" presId="urn:microsoft.com/office/officeart/2005/8/layout/process1"/>
    <dgm:cxn modelId="{BFD1DD83-5FB6-4356-9E65-7266BEAF0AB0}" srcId="{1138937A-3E3E-4CDF-AD18-D2E1960940DC}" destId="{88D557B5-7D15-43E6-9EA8-B9E680F097EA}" srcOrd="1" destOrd="0" parTransId="{309E654E-A784-4B08-B9AC-21CC77121940}" sibTransId="{D1186E04-A782-4987-ADD9-60688994ECEB}"/>
    <dgm:cxn modelId="{A6E02438-0554-4050-AF54-71210B24FF10}" type="presOf" srcId="{D1186E04-A782-4987-ADD9-60688994ECEB}" destId="{05D5C29E-A3B8-4248-82A1-966EF5F0123A}" srcOrd="0" destOrd="0" presId="urn:microsoft.com/office/officeart/2005/8/layout/process1"/>
    <dgm:cxn modelId="{3725986C-7E3A-4623-B45F-97C97BF5D914}" type="presOf" srcId="{15C57BB0-6720-45E9-BE18-DCE0CF1B4521}" destId="{1FC503D3-112C-4D04-B1E3-1119158CFEBF}" srcOrd="1" destOrd="0" presId="urn:microsoft.com/office/officeart/2005/8/layout/process1"/>
    <dgm:cxn modelId="{92A05E3B-C9E6-4001-8DD9-85827EEC3ED9}" srcId="{1138937A-3E3E-4CDF-AD18-D2E1960940DC}" destId="{636C910D-D2C5-4AD8-96B1-D380004C8467}" srcOrd="2" destOrd="0" parTransId="{D4FB581C-80AC-4F56-97DA-CCCF510BA8F6}" sibTransId="{49C0340A-66AC-4C5A-857C-5EE2CAF1F2B5}"/>
    <dgm:cxn modelId="{DA6FE3B0-F23A-4141-9D7E-56333133EC6D}" type="presOf" srcId="{D1186E04-A782-4987-ADD9-60688994ECEB}" destId="{9A66B7E6-4726-49EC-A48E-370A56602F9F}" srcOrd="1" destOrd="0" presId="urn:microsoft.com/office/officeart/2005/8/layout/process1"/>
    <dgm:cxn modelId="{7DF07B93-D06A-499C-B116-32D6E47EF5E6}" type="presOf" srcId="{636C910D-D2C5-4AD8-96B1-D380004C8467}" destId="{1785D9A7-8631-431B-80C6-9A571DB5FA1E}" srcOrd="0" destOrd="0" presId="urn:microsoft.com/office/officeart/2005/8/layout/process1"/>
    <dgm:cxn modelId="{B085AD92-F471-47B7-9CD8-CF0CF13EE474}" type="presParOf" srcId="{08E1E1CF-54C9-4AF6-9F68-BFECB71435A8}" destId="{0181843D-6CF3-44CD-BA4F-7247B2B67BD9}" srcOrd="0" destOrd="0" presId="urn:microsoft.com/office/officeart/2005/8/layout/process1"/>
    <dgm:cxn modelId="{2D043075-ED57-46AD-99E8-299E804A6334}" type="presParOf" srcId="{08E1E1CF-54C9-4AF6-9F68-BFECB71435A8}" destId="{3C9D3B24-1D6B-47D2-B262-4AF822B236F0}" srcOrd="1" destOrd="0" presId="urn:microsoft.com/office/officeart/2005/8/layout/process1"/>
    <dgm:cxn modelId="{720F0B3E-BF74-4D11-8AA3-E2902411DCC0}" type="presParOf" srcId="{3C9D3B24-1D6B-47D2-B262-4AF822B236F0}" destId="{1FC503D3-112C-4D04-B1E3-1119158CFEBF}" srcOrd="0" destOrd="0" presId="urn:microsoft.com/office/officeart/2005/8/layout/process1"/>
    <dgm:cxn modelId="{DDDBC271-27D2-48DF-8F26-6DB88CF9A0F7}" type="presParOf" srcId="{08E1E1CF-54C9-4AF6-9F68-BFECB71435A8}" destId="{2E0C925C-D449-47A3-B060-277E4FAA102D}" srcOrd="2" destOrd="0" presId="urn:microsoft.com/office/officeart/2005/8/layout/process1"/>
    <dgm:cxn modelId="{CF1FAC20-60EB-4410-8A8F-6660F7BF3616}" type="presParOf" srcId="{08E1E1CF-54C9-4AF6-9F68-BFECB71435A8}" destId="{05D5C29E-A3B8-4248-82A1-966EF5F0123A}" srcOrd="3" destOrd="0" presId="urn:microsoft.com/office/officeart/2005/8/layout/process1"/>
    <dgm:cxn modelId="{D2FD9D13-6A03-425D-AEC0-0C0B0D595C4C}" type="presParOf" srcId="{05D5C29E-A3B8-4248-82A1-966EF5F0123A}" destId="{9A66B7E6-4726-49EC-A48E-370A56602F9F}" srcOrd="0" destOrd="0" presId="urn:microsoft.com/office/officeart/2005/8/layout/process1"/>
    <dgm:cxn modelId="{15A3CF48-F47C-4E58-BECB-EBDE8DD8FC99}" type="presParOf" srcId="{08E1E1CF-54C9-4AF6-9F68-BFECB71435A8}" destId="{1785D9A7-8631-431B-80C6-9A571DB5FA1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88007-2975-4C5F-B97B-A77895E60D51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</dgm:pt>
    <dgm:pt modelId="{B910D5AD-D2B1-48D3-A7C8-EA0938678AB3}">
      <dgm:prSet phldrT="[Texto]"/>
      <dgm:spPr/>
      <dgm:t>
        <a:bodyPr/>
        <a:lstStyle/>
        <a:p>
          <a:r>
            <a:rPr lang="pt-BR" dirty="0" smtClean="0"/>
            <a:t>Insumo</a:t>
          </a:r>
          <a:endParaRPr lang="pt-BR" dirty="0"/>
        </a:p>
      </dgm:t>
    </dgm:pt>
    <dgm:pt modelId="{AB94FCA6-D7D5-494F-AAD8-10B4152245CF}" type="parTrans" cxnId="{16293F2F-ADC2-468A-A452-C05C435612BC}">
      <dgm:prSet/>
      <dgm:spPr/>
      <dgm:t>
        <a:bodyPr/>
        <a:lstStyle/>
        <a:p>
          <a:endParaRPr lang="pt-BR"/>
        </a:p>
      </dgm:t>
    </dgm:pt>
    <dgm:pt modelId="{51D6DBC3-80BF-4F69-9CE3-A52A3892EFC7}" type="sibTrans" cxnId="{16293F2F-ADC2-468A-A452-C05C435612BC}">
      <dgm:prSet/>
      <dgm:spPr/>
      <dgm:t>
        <a:bodyPr/>
        <a:lstStyle/>
        <a:p>
          <a:endParaRPr lang="pt-BR"/>
        </a:p>
      </dgm:t>
    </dgm:pt>
    <dgm:pt modelId="{07E946BD-FE6F-4A6B-836D-58130AC57B00}">
      <dgm:prSet phldrT="[Texto]"/>
      <dgm:spPr/>
      <dgm:t>
        <a:bodyPr/>
        <a:lstStyle/>
        <a:p>
          <a:r>
            <a:rPr lang="pt-BR" dirty="0" smtClean="0"/>
            <a:t>Processo</a:t>
          </a:r>
          <a:endParaRPr lang="pt-BR" dirty="0"/>
        </a:p>
      </dgm:t>
    </dgm:pt>
    <dgm:pt modelId="{DDED3024-1916-4E6D-9305-FCFD6D7E724C}" type="parTrans" cxnId="{19DF778B-42A5-4560-B705-56E6A22C6255}">
      <dgm:prSet/>
      <dgm:spPr/>
      <dgm:t>
        <a:bodyPr/>
        <a:lstStyle/>
        <a:p>
          <a:endParaRPr lang="pt-BR"/>
        </a:p>
      </dgm:t>
    </dgm:pt>
    <dgm:pt modelId="{C027BDE7-5EF1-4495-BC80-A48E6DC2A909}" type="sibTrans" cxnId="{19DF778B-42A5-4560-B705-56E6A22C6255}">
      <dgm:prSet/>
      <dgm:spPr/>
      <dgm:t>
        <a:bodyPr/>
        <a:lstStyle/>
        <a:p>
          <a:endParaRPr lang="pt-BR"/>
        </a:p>
      </dgm:t>
    </dgm:pt>
    <dgm:pt modelId="{0B851D43-85BD-48A9-BF9D-36C7D67F1AC2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Produto</a:t>
          </a:r>
          <a:endParaRPr lang="pt-BR" dirty="0">
            <a:solidFill>
              <a:schemeClr val="tx1"/>
            </a:solidFill>
          </a:endParaRPr>
        </a:p>
      </dgm:t>
    </dgm:pt>
    <dgm:pt modelId="{BBE3485B-D2EC-4046-BD7F-4AF52A122917}" type="parTrans" cxnId="{7079F796-FB11-4E53-9A6E-9774867B2C92}">
      <dgm:prSet/>
      <dgm:spPr/>
      <dgm:t>
        <a:bodyPr/>
        <a:lstStyle/>
        <a:p>
          <a:endParaRPr lang="pt-BR"/>
        </a:p>
      </dgm:t>
    </dgm:pt>
    <dgm:pt modelId="{571F045A-57DD-4706-964B-93A9B3412A75}" type="sibTrans" cxnId="{7079F796-FB11-4E53-9A6E-9774867B2C92}">
      <dgm:prSet/>
      <dgm:spPr/>
      <dgm:t>
        <a:bodyPr/>
        <a:lstStyle/>
        <a:p>
          <a:endParaRPr lang="pt-BR"/>
        </a:p>
      </dgm:t>
    </dgm:pt>
    <dgm:pt modelId="{4104BB72-785C-493E-902C-A9F0A0E02131}">
      <dgm:prSet phldrT="[Texto]"/>
      <dgm:spPr/>
      <dgm:t>
        <a:bodyPr/>
        <a:lstStyle/>
        <a:p>
          <a:r>
            <a:rPr lang="pt-BR" dirty="0" smtClean="0"/>
            <a:t>Resultados</a:t>
          </a:r>
          <a:endParaRPr lang="pt-BR" dirty="0"/>
        </a:p>
      </dgm:t>
    </dgm:pt>
    <dgm:pt modelId="{5994AB66-A802-4C85-A20C-03CB505D1E8B}" type="parTrans" cxnId="{79170E9D-E8CD-493D-929C-1064E7462D57}">
      <dgm:prSet/>
      <dgm:spPr/>
      <dgm:t>
        <a:bodyPr/>
        <a:lstStyle/>
        <a:p>
          <a:endParaRPr lang="pt-BR"/>
        </a:p>
      </dgm:t>
    </dgm:pt>
    <dgm:pt modelId="{E9172786-0F53-4608-8148-E7BA02D35428}" type="sibTrans" cxnId="{79170E9D-E8CD-493D-929C-1064E7462D57}">
      <dgm:prSet/>
      <dgm:spPr/>
      <dgm:t>
        <a:bodyPr/>
        <a:lstStyle/>
        <a:p>
          <a:endParaRPr lang="pt-BR"/>
        </a:p>
      </dgm:t>
    </dgm:pt>
    <dgm:pt modelId="{771272CF-B689-4C1D-AD25-06FB600B90AF}">
      <dgm:prSet phldrT="[Texto]"/>
      <dgm:spPr/>
      <dgm:t>
        <a:bodyPr/>
        <a:lstStyle/>
        <a:p>
          <a:r>
            <a:rPr lang="pt-BR" dirty="0" smtClean="0"/>
            <a:t>Impactos</a:t>
          </a:r>
          <a:endParaRPr lang="pt-BR" dirty="0"/>
        </a:p>
      </dgm:t>
    </dgm:pt>
    <dgm:pt modelId="{537B5923-1D69-4548-B30C-709DF17A7022}" type="parTrans" cxnId="{AEACA24F-53EF-4AA6-9C91-035ED3F8C538}">
      <dgm:prSet/>
      <dgm:spPr/>
      <dgm:t>
        <a:bodyPr/>
        <a:lstStyle/>
        <a:p>
          <a:endParaRPr lang="pt-BR"/>
        </a:p>
      </dgm:t>
    </dgm:pt>
    <dgm:pt modelId="{3FBCF360-5C48-4882-B0B0-60D796C07449}" type="sibTrans" cxnId="{AEACA24F-53EF-4AA6-9C91-035ED3F8C538}">
      <dgm:prSet/>
      <dgm:spPr/>
      <dgm:t>
        <a:bodyPr/>
        <a:lstStyle/>
        <a:p>
          <a:endParaRPr lang="pt-BR"/>
        </a:p>
      </dgm:t>
    </dgm:pt>
    <dgm:pt modelId="{5A059E01-74B3-4C2C-A805-0C51F903725F}" type="pres">
      <dgm:prSet presAssocID="{D5288007-2975-4C5F-B97B-A77895E60D51}" presName="Name0" presStyleCnt="0">
        <dgm:presLayoutVars>
          <dgm:dir/>
          <dgm:animLvl val="lvl"/>
          <dgm:resizeHandles val="exact"/>
        </dgm:presLayoutVars>
      </dgm:prSet>
      <dgm:spPr/>
    </dgm:pt>
    <dgm:pt modelId="{BBC29986-5CC9-4810-9799-53D80E15DD4E}" type="pres">
      <dgm:prSet presAssocID="{B910D5AD-D2B1-48D3-A7C8-EA0938678AB3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2BB12D-415F-4D8B-AD00-ACD3FC5D9147}" type="pres">
      <dgm:prSet presAssocID="{51D6DBC3-80BF-4F69-9CE3-A52A3892EFC7}" presName="parTxOnlySpace" presStyleCnt="0"/>
      <dgm:spPr/>
    </dgm:pt>
    <dgm:pt modelId="{68A1B0A8-CBB6-4B15-A930-3199FA281049}" type="pres">
      <dgm:prSet presAssocID="{07E946BD-FE6F-4A6B-836D-58130AC57B0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110F01-5417-44F5-A295-597C2FBB74FE}" type="pres">
      <dgm:prSet presAssocID="{C027BDE7-5EF1-4495-BC80-A48E6DC2A909}" presName="parTxOnlySpace" presStyleCnt="0"/>
      <dgm:spPr/>
    </dgm:pt>
    <dgm:pt modelId="{EDF73C49-2F75-44D8-A495-0AED46740EAC}" type="pres">
      <dgm:prSet presAssocID="{0B851D43-85BD-48A9-BF9D-36C7D67F1AC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C331ED5-B4FA-4B1F-9558-874AB352949E}" type="pres">
      <dgm:prSet presAssocID="{571F045A-57DD-4706-964B-93A9B3412A75}" presName="parTxOnlySpace" presStyleCnt="0"/>
      <dgm:spPr/>
    </dgm:pt>
    <dgm:pt modelId="{825398EA-587F-4571-A4D4-72DDC854A2C1}" type="pres">
      <dgm:prSet presAssocID="{4104BB72-785C-493E-902C-A9F0A0E0213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56E1E13-CC85-4B8A-9A1F-C13C3839527E}" type="pres">
      <dgm:prSet presAssocID="{E9172786-0F53-4608-8148-E7BA02D35428}" presName="parTxOnlySpace" presStyleCnt="0"/>
      <dgm:spPr/>
    </dgm:pt>
    <dgm:pt modelId="{D137751C-55E7-485F-9DAB-CD4F9C1AE2DE}" type="pres">
      <dgm:prSet presAssocID="{771272CF-B689-4C1D-AD25-06FB600B90A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ACA24F-53EF-4AA6-9C91-035ED3F8C538}" srcId="{D5288007-2975-4C5F-B97B-A77895E60D51}" destId="{771272CF-B689-4C1D-AD25-06FB600B90AF}" srcOrd="4" destOrd="0" parTransId="{537B5923-1D69-4548-B30C-709DF17A7022}" sibTransId="{3FBCF360-5C48-4882-B0B0-60D796C07449}"/>
    <dgm:cxn modelId="{7079F796-FB11-4E53-9A6E-9774867B2C92}" srcId="{D5288007-2975-4C5F-B97B-A77895E60D51}" destId="{0B851D43-85BD-48A9-BF9D-36C7D67F1AC2}" srcOrd="2" destOrd="0" parTransId="{BBE3485B-D2EC-4046-BD7F-4AF52A122917}" sibTransId="{571F045A-57DD-4706-964B-93A9B3412A75}"/>
    <dgm:cxn modelId="{79170E9D-E8CD-493D-929C-1064E7462D57}" srcId="{D5288007-2975-4C5F-B97B-A77895E60D51}" destId="{4104BB72-785C-493E-902C-A9F0A0E02131}" srcOrd="3" destOrd="0" parTransId="{5994AB66-A802-4C85-A20C-03CB505D1E8B}" sibTransId="{E9172786-0F53-4608-8148-E7BA02D35428}"/>
    <dgm:cxn modelId="{16293F2F-ADC2-468A-A452-C05C435612BC}" srcId="{D5288007-2975-4C5F-B97B-A77895E60D51}" destId="{B910D5AD-D2B1-48D3-A7C8-EA0938678AB3}" srcOrd="0" destOrd="0" parTransId="{AB94FCA6-D7D5-494F-AAD8-10B4152245CF}" sibTransId="{51D6DBC3-80BF-4F69-9CE3-A52A3892EFC7}"/>
    <dgm:cxn modelId="{A33A336D-B323-44BC-99BA-F7D95CBF450C}" type="presOf" srcId="{771272CF-B689-4C1D-AD25-06FB600B90AF}" destId="{D137751C-55E7-485F-9DAB-CD4F9C1AE2DE}" srcOrd="0" destOrd="0" presId="urn:microsoft.com/office/officeart/2005/8/layout/chevron1"/>
    <dgm:cxn modelId="{2DFD3F94-77CF-458D-9697-FA64810267F4}" type="presOf" srcId="{07E946BD-FE6F-4A6B-836D-58130AC57B00}" destId="{68A1B0A8-CBB6-4B15-A930-3199FA281049}" srcOrd="0" destOrd="0" presId="urn:microsoft.com/office/officeart/2005/8/layout/chevron1"/>
    <dgm:cxn modelId="{540F3BAF-855B-4381-ABC0-D819485A15BF}" type="presOf" srcId="{4104BB72-785C-493E-902C-A9F0A0E02131}" destId="{825398EA-587F-4571-A4D4-72DDC854A2C1}" srcOrd="0" destOrd="0" presId="urn:microsoft.com/office/officeart/2005/8/layout/chevron1"/>
    <dgm:cxn modelId="{19DF778B-42A5-4560-B705-56E6A22C6255}" srcId="{D5288007-2975-4C5F-B97B-A77895E60D51}" destId="{07E946BD-FE6F-4A6B-836D-58130AC57B00}" srcOrd="1" destOrd="0" parTransId="{DDED3024-1916-4E6D-9305-FCFD6D7E724C}" sibTransId="{C027BDE7-5EF1-4495-BC80-A48E6DC2A909}"/>
    <dgm:cxn modelId="{89E7C954-D687-4B1A-B6DA-03FE87F261B3}" type="presOf" srcId="{D5288007-2975-4C5F-B97B-A77895E60D51}" destId="{5A059E01-74B3-4C2C-A805-0C51F903725F}" srcOrd="0" destOrd="0" presId="urn:microsoft.com/office/officeart/2005/8/layout/chevron1"/>
    <dgm:cxn modelId="{89327AD4-9668-4167-9C40-01170D370F98}" type="presOf" srcId="{B910D5AD-D2B1-48D3-A7C8-EA0938678AB3}" destId="{BBC29986-5CC9-4810-9799-53D80E15DD4E}" srcOrd="0" destOrd="0" presId="urn:microsoft.com/office/officeart/2005/8/layout/chevron1"/>
    <dgm:cxn modelId="{F861778C-39EA-4CC5-89FD-35C7C1000CBF}" type="presOf" srcId="{0B851D43-85BD-48A9-BF9D-36C7D67F1AC2}" destId="{EDF73C49-2F75-44D8-A495-0AED46740EAC}" srcOrd="0" destOrd="0" presId="urn:microsoft.com/office/officeart/2005/8/layout/chevron1"/>
    <dgm:cxn modelId="{9E7BAB1D-CBB0-4A4C-8684-E1BF369EB766}" type="presParOf" srcId="{5A059E01-74B3-4C2C-A805-0C51F903725F}" destId="{BBC29986-5CC9-4810-9799-53D80E15DD4E}" srcOrd="0" destOrd="0" presId="urn:microsoft.com/office/officeart/2005/8/layout/chevron1"/>
    <dgm:cxn modelId="{0C9789D5-13DF-4A45-9B26-A226D967DBB2}" type="presParOf" srcId="{5A059E01-74B3-4C2C-A805-0C51F903725F}" destId="{CE2BB12D-415F-4D8B-AD00-ACD3FC5D9147}" srcOrd="1" destOrd="0" presId="urn:microsoft.com/office/officeart/2005/8/layout/chevron1"/>
    <dgm:cxn modelId="{7F9C9457-67BD-4E27-BF3B-666BBBE91B28}" type="presParOf" srcId="{5A059E01-74B3-4C2C-A805-0C51F903725F}" destId="{68A1B0A8-CBB6-4B15-A930-3199FA281049}" srcOrd="2" destOrd="0" presId="urn:microsoft.com/office/officeart/2005/8/layout/chevron1"/>
    <dgm:cxn modelId="{28027025-6A6F-4017-AC14-72AC6198F84B}" type="presParOf" srcId="{5A059E01-74B3-4C2C-A805-0C51F903725F}" destId="{20110F01-5417-44F5-A295-597C2FBB74FE}" srcOrd="3" destOrd="0" presId="urn:microsoft.com/office/officeart/2005/8/layout/chevron1"/>
    <dgm:cxn modelId="{BF26FA18-431E-4610-AE55-F582BD73B77F}" type="presParOf" srcId="{5A059E01-74B3-4C2C-A805-0C51F903725F}" destId="{EDF73C49-2F75-44D8-A495-0AED46740EAC}" srcOrd="4" destOrd="0" presId="urn:microsoft.com/office/officeart/2005/8/layout/chevron1"/>
    <dgm:cxn modelId="{3B0A8109-4C5A-479C-BD91-1E5C1F371138}" type="presParOf" srcId="{5A059E01-74B3-4C2C-A805-0C51F903725F}" destId="{3C331ED5-B4FA-4B1F-9558-874AB352949E}" srcOrd="5" destOrd="0" presId="urn:microsoft.com/office/officeart/2005/8/layout/chevron1"/>
    <dgm:cxn modelId="{C24AD58F-5AB3-4290-A2FD-5969DD43DD50}" type="presParOf" srcId="{5A059E01-74B3-4C2C-A805-0C51F903725F}" destId="{825398EA-587F-4571-A4D4-72DDC854A2C1}" srcOrd="6" destOrd="0" presId="urn:microsoft.com/office/officeart/2005/8/layout/chevron1"/>
    <dgm:cxn modelId="{7C872176-17E6-4DEC-98CE-082EF6DAE7E4}" type="presParOf" srcId="{5A059E01-74B3-4C2C-A805-0C51F903725F}" destId="{256E1E13-CC85-4B8A-9A1F-C13C3839527E}" srcOrd="7" destOrd="0" presId="urn:microsoft.com/office/officeart/2005/8/layout/chevron1"/>
    <dgm:cxn modelId="{A4F98C9F-C78C-4CED-938A-8DAB3EC5BD65}" type="presParOf" srcId="{5A059E01-74B3-4C2C-A805-0C51F903725F}" destId="{D137751C-55E7-485F-9DAB-CD4F9C1AE2D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96BE4-932F-1F42-8BE7-BDF9897EFF8C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4DAC7-BE9A-B642-BB8B-10C3D97FF2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60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0DCC2-F566-E948-87AA-4A7321866892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32B91-79C6-5146-9C30-D536E359AD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46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32B91-79C6-5146-9C30-D536E359AD2C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44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IFGF é uma média ponderada dos 5 componentes: 10% para custo da dívida e 22,5% para os outros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32B91-79C6-5146-9C30-D536E359AD2C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50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Clear.fgv@fgv.br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32B91-79C6-5146-9C30-D536E359AD2C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03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údo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9398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1 coluna de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01 – layout com uma coluna - tópicos</a:t>
            </a:r>
          </a:p>
        </p:txBody>
      </p:sp>
      <p:sp>
        <p:nvSpPr>
          <p:cNvPr id="6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79"/>
            <a:ext cx="11470279" cy="4122609"/>
          </a:xfrm>
          <a:prstGeom prst="rect">
            <a:avLst/>
          </a:prstGeom>
        </p:spPr>
        <p:txBody>
          <a:bodyPr numCol="2" anchor="t"/>
          <a:lstStyle>
            <a:lvl1pPr>
              <a:lnSpc>
                <a:spcPct val="100000"/>
              </a:lnSpc>
              <a:spcBef>
                <a:spcPts val="500"/>
              </a:spcBef>
              <a:defRPr lang="pt-BR" sz="2000" b="0" i="0" strike="noStrike" baseline="0" dirty="0" smtClean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4903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 - 2 colunas de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02 – layout com duas colunas - tópicos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80"/>
            <a:ext cx="11470279" cy="4006862"/>
          </a:xfrm>
          <a:prstGeom prst="rect">
            <a:avLst/>
          </a:prstGeom>
        </p:spPr>
        <p:txBody>
          <a:bodyPr numCol="2" anchor="t"/>
          <a:lstStyle>
            <a:lvl1pPr>
              <a:lnSpc>
                <a:spcPct val="100000"/>
              </a:lnSpc>
              <a:spcBef>
                <a:spcPts val="500"/>
              </a:spcBef>
              <a:defRPr lang="pt-BR" sz="2000" b="0" i="0" strike="noStrike" baseline="0" dirty="0" smtClean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r>
              <a:rPr lang="pt-BR" dirty="0"/>
              <a:t>5: tópico 05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6: tópico 06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7: tópico 07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8: tópico 08 </a:t>
            </a:r>
          </a:p>
          <a:p>
            <a:pPr lvl="0"/>
            <a:r>
              <a:rPr lang="pt-BR" dirty="0"/>
              <a:t>Pequeno resumo sobre o tema. 	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5794015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578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 - 2 colunas de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04 – layout com duas colunas - tópico e texto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4490977" y="1780480"/>
            <a:ext cx="7304782" cy="4006862"/>
          </a:xfrm>
          <a:prstGeom prst="rect">
            <a:avLst/>
          </a:prstGeom>
        </p:spPr>
        <p:txBody>
          <a:bodyPr numCol="1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	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gravida </a:t>
            </a:r>
            <a:r>
              <a:rPr lang="pt-BR" dirty="0" err="1"/>
              <a:t>eros</a:t>
            </a:r>
            <a:r>
              <a:rPr lang="pt-BR" dirty="0"/>
              <a:t>. 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,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gravida </a:t>
            </a:r>
            <a:r>
              <a:rPr lang="pt-BR" dirty="0" err="1"/>
              <a:t>eros</a:t>
            </a:r>
            <a:r>
              <a:rPr lang="pt-BR" dirty="0"/>
              <a:t>. 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277734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18"/>
          <p:cNvSpPr>
            <a:spLocks noGrp="1"/>
          </p:cNvSpPr>
          <p:nvPr>
            <p:ph type="body" sz="quarter" idx="13" hasCustomPrompt="1"/>
          </p:nvPr>
        </p:nvSpPr>
        <p:spPr>
          <a:xfrm>
            <a:off x="324846" y="1780479"/>
            <a:ext cx="3732963" cy="4099459"/>
          </a:xfrm>
          <a:prstGeom prst="rect">
            <a:avLst/>
          </a:prstGeom>
        </p:spPr>
        <p:txBody>
          <a:bodyPr numCol="1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	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42236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3 colunas de tópic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03 – layout com três colunas - tópicos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79"/>
            <a:ext cx="11470913" cy="4099459"/>
          </a:xfrm>
          <a:prstGeom prst="rect">
            <a:avLst/>
          </a:prstGeom>
        </p:spPr>
        <p:txBody>
          <a:bodyPr numCol="3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5: tópico 05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6: tópico 06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7: tópico 07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8: tópico 08 </a:t>
            </a:r>
          </a:p>
          <a:p>
            <a:pPr lvl="0"/>
            <a:r>
              <a:rPr lang="pt-BR" dirty="0"/>
              <a:t>Pequeno resumo sobre o tema.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9: tópico 09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10: tópico 10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11: tópico 11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12: tópico 12 </a:t>
            </a:r>
          </a:p>
          <a:p>
            <a:pPr lvl="0"/>
            <a:r>
              <a:rPr lang="pt-BR" dirty="0"/>
              <a:t>Pequeno resumo sobre o tema. 	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057809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 userDrawn="1"/>
        </p:nvCxnSpPr>
        <p:spPr>
          <a:xfrm>
            <a:off x="7981626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64829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1 colun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807778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01– layout com uma coluna - gráfico</a:t>
            </a:r>
          </a:p>
        </p:txBody>
      </p:sp>
      <p:graphicFrame>
        <p:nvGraphicFramePr>
          <p:cNvPr id="3" name="Gráfico 2"/>
          <p:cNvGraphicFramePr/>
          <p:nvPr userDrawn="1">
            <p:extLst>
              <p:ext uri="{D42A27DB-BD31-4B8C-83A1-F6EECF244321}">
                <p14:modId xmlns:p14="http://schemas.microsoft.com/office/powerpoint/2010/main" val="538374843"/>
              </p:ext>
            </p:extLst>
          </p:nvPr>
        </p:nvGraphicFramePr>
        <p:xfrm>
          <a:off x="324846" y="1608881"/>
          <a:ext cx="11470914" cy="444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5776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 - 2 colunas de tópicos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02 – layout com duas colunas - tópicos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5794015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/>
          <p:nvPr userDrawn="1">
            <p:extLst>
              <p:ext uri="{D42A27DB-BD31-4B8C-83A1-F6EECF244321}">
                <p14:modId xmlns:p14="http://schemas.microsoft.com/office/powerpoint/2010/main" val="926985698"/>
              </p:ext>
            </p:extLst>
          </p:nvPr>
        </p:nvGraphicFramePr>
        <p:xfrm>
          <a:off x="6134582" y="1608881"/>
          <a:ext cx="5661176" cy="444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79"/>
            <a:ext cx="5346749" cy="4099459"/>
          </a:xfrm>
          <a:prstGeom prst="rect">
            <a:avLst/>
          </a:prstGeom>
        </p:spPr>
        <p:txBody>
          <a:bodyPr numCol="1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	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07275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 - 2 colunas tópicos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8089358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02 – layout com duas colunas - tópico e gráfico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277734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 userDrawn="1">
            <p:extLst>
              <p:ext uri="{D42A27DB-BD31-4B8C-83A1-F6EECF244321}">
                <p14:modId xmlns:p14="http://schemas.microsoft.com/office/powerpoint/2010/main" val="1524265763"/>
              </p:ext>
            </p:extLst>
          </p:nvPr>
        </p:nvGraphicFramePr>
        <p:xfrm>
          <a:off x="4539977" y="1608881"/>
          <a:ext cx="7255782" cy="444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79"/>
            <a:ext cx="3732963" cy="4099459"/>
          </a:xfrm>
          <a:prstGeom prst="rect">
            <a:avLst/>
          </a:prstGeom>
        </p:spPr>
        <p:txBody>
          <a:bodyPr numCol="1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	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7507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3 colunas de 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03 – layout com três colunas - tópicos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79"/>
            <a:ext cx="3732963" cy="4099459"/>
          </a:xfrm>
          <a:prstGeom prst="rect">
            <a:avLst/>
          </a:prstGeom>
        </p:spPr>
        <p:txBody>
          <a:bodyPr numCol="1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	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057809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 userDrawn="1"/>
        </p:nvCxnSpPr>
        <p:spPr>
          <a:xfrm>
            <a:off x="7981626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exto 18"/>
          <p:cNvSpPr>
            <a:spLocks noGrp="1"/>
          </p:cNvSpPr>
          <p:nvPr>
            <p:ph type="body" sz="quarter" idx="13" hasCustomPrompt="1"/>
          </p:nvPr>
        </p:nvSpPr>
        <p:spPr>
          <a:xfrm>
            <a:off x="8247996" y="1780479"/>
            <a:ext cx="3732963" cy="4099459"/>
          </a:xfrm>
          <a:prstGeom prst="rect">
            <a:avLst/>
          </a:prstGeom>
        </p:spPr>
        <p:txBody>
          <a:bodyPr numCol="1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5: tópico 05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6: tópico 06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7: tópico 07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8: tópico 08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	</a:t>
            </a:r>
          </a:p>
        </p:txBody>
      </p:sp>
      <p:graphicFrame>
        <p:nvGraphicFramePr>
          <p:cNvPr id="2" name="Gráfico 1"/>
          <p:cNvGraphicFramePr/>
          <p:nvPr userDrawn="1">
            <p:extLst>
              <p:ext uri="{D42A27DB-BD31-4B8C-83A1-F6EECF244321}">
                <p14:modId xmlns:p14="http://schemas.microsoft.com/office/powerpoint/2010/main" val="1308192705"/>
              </p:ext>
            </p:extLst>
          </p:nvPr>
        </p:nvGraphicFramePr>
        <p:xfrm>
          <a:off x="4477831" y="2129742"/>
          <a:ext cx="3083771" cy="3078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29345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A - 2 colunas tópicos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985186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02 – layout com duas colunas – tópico e imagem</a:t>
            </a:r>
          </a:p>
        </p:txBody>
      </p:sp>
      <p:cxnSp>
        <p:nvCxnSpPr>
          <p:cNvPr id="6" name="Conector Reto 5"/>
          <p:cNvCxnSpPr/>
          <p:nvPr userDrawn="1"/>
        </p:nvCxnSpPr>
        <p:spPr>
          <a:xfrm>
            <a:off x="5794015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Imagem 2"/>
          <p:cNvSpPr>
            <a:spLocks noGrp="1"/>
          </p:cNvSpPr>
          <p:nvPr>
            <p:ph type="pic" sz="quarter" idx="13"/>
          </p:nvPr>
        </p:nvSpPr>
        <p:spPr>
          <a:xfrm>
            <a:off x="6007101" y="1781175"/>
            <a:ext cx="5706480" cy="38909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79"/>
            <a:ext cx="5256084" cy="4099459"/>
          </a:xfrm>
          <a:prstGeom prst="rect">
            <a:avLst/>
          </a:prstGeom>
        </p:spPr>
        <p:txBody>
          <a:bodyPr numCol="1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	</a:t>
            </a:r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7490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B - 2 colunas tópicos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881856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03 – layout com duas colunas – tópicos e imagem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79"/>
            <a:ext cx="3732963" cy="4099459"/>
          </a:xfrm>
          <a:prstGeom prst="rect">
            <a:avLst/>
          </a:prstGeom>
        </p:spPr>
        <p:txBody>
          <a:bodyPr numCol="1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	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057809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Imagem 3"/>
          <p:cNvSpPr>
            <a:spLocks noGrp="1"/>
          </p:cNvSpPr>
          <p:nvPr>
            <p:ph type="pic" sz="quarter" idx="15"/>
          </p:nvPr>
        </p:nvSpPr>
        <p:spPr>
          <a:xfrm>
            <a:off x="4282820" y="1780479"/>
            <a:ext cx="7430759" cy="40061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95552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96505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 colunas topico e 2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8147231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03 – layout com três colunas – tópicos e imagens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79"/>
            <a:ext cx="3732963" cy="4099459"/>
          </a:xfrm>
          <a:prstGeom prst="rect">
            <a:avLst/>
          </a:prstGeom>
        </p:spPr>
        <p:txBody>
          <a:bodyPr numCol="1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tópico 01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2: tópico 02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3: tópico 03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r>
              <a:rPr lang="pt-BR" dirty="0"/>
              <a:t>4: tópico 04 </a:t>
            </a:r>
          </a:p>
          <a:p>
            <a:pPr lvl="0"/>
            <a:r>
              <a:rPr lang="pt-BR" dirty="0"/>
              <a:t>Pequeno resumo sobre o tema. </a:t>
            </a:r>
          </a:p>
          <a:p>
            <a:pPr lvl="0"/>
            <a:endParaRPr lang="pt-BR" dirty="0"/>
          </a:p>
          <a:p>
            <a:pPr lvl="0"/>
            <a:endParaRPr lang="pt-BR" dirty="0"/>
          </a:p>
          <a:p>
            <a:pPr lvl="0"/>
            <a:r>
              <a:rPr lang="pt-BR" dirty="0"/>
              <a:t>	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057809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 userDrawn="1"/>
        </p:nvCxnSpPr>
        <p:spPr>
          <a:xfrm>
            <a:off x="7981626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Imagem 3"/>
          <p:cNvSpPr>
            <a:spLocks noGrp="1"/>
          </p:cNvSpPr>
          <p:nvPr>
            <p:ph type="pic" sz="quarter" idx="14"/>
          </p:nvPr>
        </p:nvSpPr>
        <p:spPr>
          <a:xfrm>
            <a:off x="8218213" y="1780479"/>
            <a:ext cx="3496376" cy="40061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5" name="Espaço Reservado para Imagem 3"/>
          <p:cNvSpPr>
            <a:spLocks noGrp="1"/>
          </p:cNvSpPr>
          <p:nvPr>
            <p:ph type="pic" sz="quarter" idx="15"/>
          </p:nvPr>
        </p:nvSpPr>
        <p:spPr>
          <a:xfrm>
            <a:off x="4282821" y="1780479"/>
            <a:ext cx="3496376" cy="4006167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0638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39BF4-C6D4-4C0F-88A3-218BC94C270A}" type="datetimeFigureOut">
              <a:rPr lang="pt-BR" smtClean="0"/>
              <a:t>22/11/2016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9363-F1B4-4E77-8E97-EC808265A3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78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1516284"/>
            <a:ext cx="5610225" cy="1331088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100000"/>
              </a:lnSpc>
              <a:defRPr sz="2600" b="1" baseline="0">
                <a:solidFill>
                  <a:srgbClr val="1B2F67"/>
                </a:solidFill>
              </a:defRPr>
            </a:lvl1pPr>
          </a:lstStyle>
          <a:p>
            <a:pPr lvl="0"/>
            <a:r>
              <a:rPr lang="pt-BR" dirty="0"/>
              <a:t>ROTEIRO </a:t>
            </a:r>
            <a:br>
              <a:rPr lang="pt-BR" dirty="0"/>
            </a:br>
            <a:r>
              <a:rPr lang="pt-BR" dirty="0"/>
              <a:t>DA APRESENTAÇÃO</a:t>
            </a:r>
          </a:p>
        </p:txBody>
      </p:sp>
      <p:sp>
        <p:nvSpPr>
          <p:cNvPr id="6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1" y="1516284"/>
            <a:ext cx="5161472" cy="428263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pt-BR" sz="2400" b="1" baseline="0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1: subtítulo 01	</a:t>
            </a:r>
          </a:p>
        </p:txBody>
      </p:sp>
      <p:cxnSp>
        <p:nvCxnSpPr>
          <p:cNvPr id="8" name="Conector Reto 7"/>
          <p:cNvCxnSpPr/>
          <p:nvPr userDrawn="1"/>
        </p:nvCxnSpPr>
        <p:spPr>
          <a:xfrm>
            <a:off x="6175976" y="1654590"/>
            <a:ext cx="0" cy="382808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Texto 18"/>
          <p:cNvSpPr>
            <a:spLocks noGrp="1"/>
          </p:cNvSpPr>
          <p:nvPr>
            <p:ph type="body" sz="quarter" idx="15" hasCustomPrompt="1"/>
          </p:nvPr>
        </p:nvSpPr>
        <p:spPr>
          <a:xfrm>
            <a:off x="6508751" y="1967696"/>
            <a:ext cx="5161472" cy="8796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pt-BR" sz="2000" b="0" baseline="0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Pequeno resumo sobre o tema	</a:t>
            </a:r>
          </a:p>
        </p:txBody>
      </p:sp>
      <p:sp>
        <p:nvSpPr>
          <p:cNvPr id="11" name="Espaço Reservado para Texto 18"/>
          <p:cNvSpPr>
            <a:spLocks noGrp="1"/>
          </p:cNvSpPr>
          <p:nvPr>
            <p:ph type="body" sz="quarter" idx="16" hasCustomPrompt="1"/>
          </p:nvPr>
        </p:nvSpPr>
        <p:spPr>
          <a:xfrm>
            <a:off x="6508751" y="3009418"/>
            <a:ext cx="5161472" cy="428263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pt-BR" sz="2400" b="1" baseline="0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2: subtítulo 02	</a:t>
            </a:r>
          </a:p>
        </p:txBody>
      </p:sp>
      <p:sp>
        <p:nvSpPr>
          <p:cNvPr id="12" name="Espaço Reservado para Texto 18"/>
          <p:cNvSpPr>
            <a:spLocks noGrp="1"/>
          </p:cNvSpPr>
          <p:nvPr>
            <p:ph type="body" sz="quarter" idx="17" hasCustomPrompt="1"/>
          </p:nvPr>
        </p:nvSpPr>
        <p:spPr>
          <a:xfrm>
            <a:off x="6508751" y="3460830"/>
            <a:ext cx="5161472" cy="8796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pt-BR" sz="2000" b="0" baseline="0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Pequeno resumo sobre o tema	</a:t>
            </a:r>
          </a:p>
        </p:txBody>
      </p:sp>
      <p:sp>
        <p:nvSpPr>
          <p:cNvPr id="13" name="Espaço Reservado para Texto 18"/>
          <p:cNvSpPr>
            <a:spLocks noGrp="1"/>
          </p:cNvSpPr>
          <p:nvPr>
            <p:ph type="body" sz="quarter" idx="18" hasCustomPrompt="1"/>
          </p:nvPr>
        </p:nvSpPr>
        <p:spPr>
          <a:xfrm>
            <a:off x="6508751" y="4449000"/>
            <a:ext cx="5161472" cy="428263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pt-BR" sz="2400" b="1" baseline="0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3: subtítulo 03	</a:t>
            </a:r>
          </a:p>
        </p:txBody>
      </p:sp>
      <p:sp>
        <p:nvSpPr>
          <p:cNvPr id="14" name="Espaço Reservado para Texto 18"/>
          <p:cNvSpPr>
            <a:spLocks noGrp="1"/>
          </p:cNvSpPr>
          <p:nvPr>
            <p:ph type="body" sz="quarter" idx="19" hasCustomPrompt="1"/>
          </p:nvPr>
        </p:nvSpPr>
        <p:spPr>
          <a:xfrm>
            <a:off x="6508751" y="4900412"/>
            <a:ext cx="5161472" cy="879676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pt-BR" sz="2000" b="0" baseline="0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Pequeno resumo sobre o tema	</a:t>
            </a:r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6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01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, 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1100377"/>
            <a:ext cx="5610225" cy="1007389"/>
          </a:xfrm>
          <a:prstGeom prst="rect">
            <a:avLst/>
          </a:prstGeom>
        </p:spPr>
        <p:txBody>
          <a:bodyPr anchor="b"/>
          <a:lstStyle>
            <a:lvl1pPr algn="r">
              <a:defRPr sz="3200" b="1" baseline="0">
                <a:solidFill>
                  <a:srgbClr val="1B2F67"/>
                </a:solidFill>
              </a:defRPr>
            </a:lvl1pPr>
          </a:lstStyle>
          <a:p>
            <a:pPr lvl="0"/>
            <a:r>
              <a:rPr lang="pt-BR" dirty="0"/>
              <a:t>TÍTULO DA APRESENTAÇÃO</a:t>
            </a:r>
          </a:p>
        </p:txBody>
      </p:sp>
      <p:sp>
        <p:nvSpPr>
          <p:cNvPr id="6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6152826" y="3100388"/>
            <a:ext cx="5517397" cy="26797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pt-BR" sz="1800" b="0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gravida </a:t>
            </a:r>
            <a:r>
              <a:rPr lang="pt-BR" dirty="0" err="1"/>
              <a:t>eros</a:t>
            </a:r>
            <a:r>
              <a:rPr lang="pt-BR" dirty="0"/>
              <a:t>.  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	</a:t>
            </a:r>
          </a:p>
        </p:txBody>
      </p:sp>
      <p:sp>
        <p:nvSpPr>
          <p:cNvPr id="9" name="Espaço Reservado para Texto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3" y="2107766"/>
            <a:ext cx="5610574" cy="774916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100000"/>
              </a:lnSpc>
              <a:defRPr sz="2400" b="1" i="0" baseline="0">
                <a:solidFill>
                  <a:srgbClr val="1B2F67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pPr lvl="0"/>
            <a:r>
              <a:rPr lang="pt-BR" dirty="0"/>
              <a:t>com pequeno texto </a:t>
            </a:r>
            <a:br>
              <a:rPr lang="pt-BR" dirty="0"/>
            </a:br>
            <a:r>
              <a:rPr lang="pt-BR" dirty="0"/>
              <a:t>sobre o assunto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4"/>
          </p:nvPr>
        </p:nvSpPr>
        <p:spPr>
          <a:xfrm>
            <a:off x="449263" y="3100388"/>
            <a:ext cx="5610225" cy="26797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510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ulo, imagem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1100377"/>
            <a:ext cx="5610225" cy="1007389"/>
          </a:xfrm>
          <a:prstGeom prst="rect">
            <a:avLst/>
          </a:prstGeom>
        </p:spPr>
        <p:txBody>
          <a:bodyPr anchor="b"/>
          <a:lstStyle>
            <a:lvl1pPr algn="r">
              <a:defRPr sz="3200" b="1" baseline="0">
                <a:solidFill>
                  <a:srgbClr val="1B2F67"/>
                </a:solidFill>
              </a:defRPr>
            </a:lvl1pPr>
          </a:lstStyle>
          <a:p>
            <a:pPr lvl="0"/>
            <a:r>
              <a:rPr lang="pt-BR" dirty="0"/>
              <a:t>SUBTÍTULO 01</a:t>
            </a:r>
          </a:p>
        </p:txBody>
      </p:sp>
      <p:sp>
        <p:nvSpPr>
          <p:cNvPr id="6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6152826" y="3100388"/>
            <a:ext cx="5517397" cy="26797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 lang="pt-BR" sz="1800" b="0" dirty="0" smtClean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gravida </a:t>
            </a:r>
            <a:r>
              <a:rPr lang="pt-BR" dirty="0" err="1"/>
              <a:t>eros</a:t>
            </a:r>
            <a:r>
              <a:rPr lang="pt-BR" dirty="0"/>
              <a:t>.  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	</a:t>
            </a:r>
          </a:p>
        </p:txBody>
      </p:sp>
      <p:sp>
        <p:nvSpPr>
          <p:cNvPr id="9" name="Espaço Reservado para Texto 16"/>
          <p:cNvSpPr>
            <a:spLocks noGrp="1"/>
          </p:cNvSpPr>
          <p:nvPr>
            <p:ph type="body" sz="quarter" idx="13" hasCustomPrompt="1"/>
          </p:nvPr>
        </p:nvSpPr>
        <p:spPr>
          <a:xfrm>
            <a:off x="449263" y="2107766"/>
            <a:ext cx="5610574" cy="774916"/>
          </a:xfrm>
          <a:prstGeom prst="rect">
            <a:avLst/>
          </a:prstGeom>
        </p:spPr>
        <p:txBody>
          <a:bodyPr anchor="t"/>
          <a:lstStyle>
            <a:lvl1pPr algn="r">
              <a:lnSpc>
                <a:spcPct val="100000"/>
              </a:lnSpc>
              <a:defRPr sz="2400" b="1" i="0" baseline="0">
                <a:solidFill>
                  <a:srgbClr val="1B2F67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pPr lvl="0"/>
            <a:r>
              <a:rPr lang="pt-BR" dirty="0"/>
              <a:t>com pequeno texto </a:t>
            </a:r>
            <a:br>
              <a:rPr lang="pt-BR" dirty="0"/>
            </a:br>
            <a:r>
              <a:rPr lang="pt-BR" dirty="0"/>
              <a:t>sobre o assunto</a:t>
            </a:r>
          </a:p>
        </p:txBody>
      </p:sp>
      <p:sp>
        <p:nvSpPr>
          <p:cNvPr id="4" name="Espaço Reservado para Imagem 3"/>
          <p:cNvSpPr>
            <a:spLocks noGrp="1"/>
          </p:cNvSpPr>
          <p:nvPr>
            <p:ph type="pic" sz="quarter" idx="14"/>
          </p:nvPr>
        </p:nvSpPr>
        <p:spPr>
          <a:xfrm>
            <a:off x="449263" y="3100388"/>
            <a:ext cx="5610225" cy="26797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8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82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una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01 – layout com uma coluna de texto</a:t>
            </a:r>
          </a:p>
        </p:txBody>
      </p:sp>
      <p:sp>
        <p:nvSpPr>
          <p:cNvPr id="6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80"/>
            <a:ext cx="11470913" cy="3828082"/>
          </a:xfrm>
          <a:prstGeom prst="rect">
            <a:avLst/>
          </a:prstGeom>
        </p:spPr>
        <p:txBody>
          <a:bodyPr numCol="1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	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gravi</a:t>
            </a:r>
            <a:endParaRPr lang="pt-BR" dirty="0"/>
          </a:p>
          <a:p>
            <a:pPr lvl="0"/>
            <a:r>
              <a:rPr lang="pt-BR" dirty="0"/>
              <a:t>	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,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	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	</a:t>
            </a:r>
          </a:p>
          <a:p>
            <a:pPr lvl="0"/>
            <a:r>
              <a:rPr lang="pt-BR" dirty="0"/>
              <a:t>	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gravida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BR" dirty="0"/>
              <a:t>	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,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</a:t>
            </a:r>
            <a:r>
              <a:rPr lang="pt-BR" dirty="0"/>
              <a:t> 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	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4119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colunas de text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02 – layout com duas colunas de texto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80"/>
            <a:ext cx="11470913" cy="3828082"/>
          </a:xfrm>
          <a:prstGeom prst="rect">
            <a:avLst/>
          </a:prstGeom>
        </p:spPr>
        <p:txBody>
          <a:bodyPr numCol="2" spcCol="540000"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	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gravi</a:t>
            </a:r>
            <a:endParaRPr lang="pt-BR" dirty="0"/>
          </a:p>
          <a:p>
            <a:pPr lvl="0"/>
            <a:r>
              <a:rPr lang="pt-BR" dirty="0"/>
              <a:t>	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,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	</a:t>
            </a:r>
          </a:p>
          <a:p>
            <a:pPr lvl="0"/>
            <a:r>
              <a:rPr lang="pt-BR" dirty="0"/>
              <a:t>	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	</a:t>
            </a:r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gravida</a:t>
            </a:r>
          </a:p>
          <a:p>
            <a:pPr lvl="0"/>
            <a:r>
              <a:rPr lang="pt-BR" dirty="0"/>
              <a:t>	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,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e	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5956057" y="1780480"/>
            <a:ext cx="0" cy="382808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094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3 coluna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03 – layout com três colunas de texto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846" y="1780480"/>
            <a:ext cx="11470913" cy="4006862"/>
          </a:xfrm>
          <a:prstGeom prst="rect">
            <a:avLst/>
          </a:prstGeom>
        </p:spPr>
        <p:txBody>
          <a:bodyPr numCol="3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	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gravi</a:t>
            </a:r>
            <a:endParaRPr lang="pt-BR" dirty="0"/>
          </a:p>
          <a:p>
            <a:pPr lvl="0"/>
            <a:r>
              <a:rPr lang="pt-BR" dirty="0"/>
              <a:t>	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	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	</a:t>
            </a:r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gravidaeleifend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,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e	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057809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 userDrawn="1"/>
        </p:nvCxnSpPr>
        <p:spPr>
          <a:xfrm>
            <a:off x="7981626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9711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2 colunas de text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17" name="Espaço Reservado para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25437" y="1115880"/>
            <a:ext cx="7532203" cy="387458"/>
          </a:xfrm>
          <a:prstGeom prst="rect">
            <a:avLst/>
          </a:prstGeom>
        </p:spPr>
        <p:txBody>
          <a:bodyPr anchor="t"/>
          <a:lstStyle>
            <a:lvl1pPr>
              <a:defRPr sz="2500" b="0" i="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pt-BR" dirty="0"/>
              <a:t>subtítulo 04 – layout com duas colunas de texto</a:t>
            </a:r>
          </a:p>
        </p:txBody>
      </p:sp>
      <p:sp>
        <p:nvSpPr>
          <p:cNvPr id="19" name="Espaço Reservado para Texto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82633" y="1780480"/>
            <a:ext cx="7513126" cy="4006862"/>
          </a:xfrm>
          <a:prstGeom prst="rect">
            <a:avLst/>
          </a:prstGeom>
        </p:spPr>
        <p:txBody>
          <a:bodyPr numCol="1" spcCol="54000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	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gravida </a:t>
            </a:r>
            <a:r>
              <a:rPr lang="pt-BR" dirty="0" err="1"/>
              <a:t>eros</a:t>
            </a:r>
            <a:r>
              <a:rPr lang="pt-BR" dirty="0"/>
              <a:t>. 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,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gravida </a:t>
            </a:r>
            <a:r>
              <a:rPr lang="pt-BR" dirty="0" err="1"/>
              <a:t>eros</a:t>
            </a:r>
            <a:r>
              <a:rPr lang="pt-BR" dirty="0"/>
              <a:t>. 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,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malesuada</a:t>
            </a:r>
            <a:r>
              <a:rPr lang="pt-BR" dirty="0"/>
              <a:t>, </a:t>
            </a:r>
            <a:r>
              <a:rPr lang="pt-BR" dirty="0" err="1"/>
              <a:t>placerat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	</a:t>
            </a:r>
          </a:p>
          <a:p>
            <a:pPr lvl="0"/>
            <a:endParaRPr lang="pt-BR" dirty="0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4057809" y="1780480"/>
            <a:ext cx="0" cy="4006862"/>
          </a:xfrm>
          <a:prstGeom prst="line">
            <a:avLst/>
          </a:prstGeom>
          <a:ln w="31750">
            <a:solidFill>
              <a:srgbClr val="BB31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Texto 18"/>
          <p:cNvSpPr>
            <a:spLocks noGrp="1"/>
          </p:cNvSpPr>
          <p:nvPr>
            <p:ph type="body" sz="quarter" idx="13" hasCustomPrompt="1"/>
          </p:nvPr>
        </p:nvSpPr>
        <p:spPr>
          <a:xfrm>
            <a:off x="323398" y="1780480"/>
            <a:ext cx="3623570" cy="4006862"/>
          </a:xfrm>
          <a:prstGeom prst="rect">
            <a:avLst/>
          </a:prstGeom>
        </p:spPr>
        <p:txBody>
          <a:bodyPr numCol="1" spcCol="540000"/>
          <a:lstStyle>
            <a:lvl1pPr>
              <a:lnSpc>
                <a:spcPct val="100000"/>
              </a:lnSpc>
              <a:spcBef>
                <a:spcPts val="500"/>
              </a:spcBef>
              <a:defRPr sz="20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	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. </a:t>
            </a:r>
            <a:r>
              <a:rPr lang="pt-BR" dirty="0" err="1"/>
              <a:t>Phasellus</a:t>
            </a:r>
            <a:r>
              <a:rPr lang="pt-BR" dirty="0"/>
              <a:t> est </a:t>
            </a:r>
            <a:r>
              <a:rPr lang="pt-BR" dirty="0" err="1"/>
              <a:t>lacus</a:t>
            </a:r>
            <a:r>
              <a:rPr lang="pt-BR" dirty="0"/>
              <a:t>, </a:t>
            </a:r>
            <a:r>
              <a:rPr lang="pt-BR" dirty="0" err="1"/>
              <a:t>dignissim</a:t>
            </a:r>
            <a:r>
              <a:rPr lang="pt-BR" dirty="0"/>
              <a:t> ac </a:t>
            </a:r>
            <a:r>
              <a:rPr lang="pt-BR" dirty="0" err="1"/>
              <a:t>commodo</a:t>
            </a:r>
            <a:r>
              <a:rPr lang="pt-BR" dirty="0"/>
              <a:t> a,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magna. </a:t>
            </a:r>
            <a:r>
              <a:rPr lang="pt-BR" dirty="0" err="1"/>
              <a:t>Duis</a:t>
            </a:r>
            <a:r>
              <a:rPr lang="pt-BR" dirty="0"/>
              <a:t> et </a:t>
            </a:r>
            <a:r>
              <a:rPr lang="pt-BR" dirty="0" err="1"/>
              <a:t>nisl</a:t>
            </a:r>
            <a:r>
              <a:rPr lang="pt-BR" dirty="0"/>
              <a:t> et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elementum</a:t>
            </a:r>
            <a:r>
              <a:rPr lang="pt-BR" dirty="0"/>
              <a:t> quis </a:t>
            </a:r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dui</a:t>
            </a:r>
            <a:r>
              <a:rPr lang="pt-BR" dirty="0"/>
              <a:t>. Ut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gravi</a:t>
            </a:r>
            <a:endParaRPr lang="pt-BR" dirty="0"/>
          </a:p>
          <a:p>
            <a:pPr lvl="0"/>
            <a:r>
              <a:rPr lang="pt-BR" dirty="0"/>
              <a:t>	</a:t>
            </a:r>
            <a:r>
              <a:rPr lang="pt-BR" dirty="0" err="1"/>
              <a:t>Cras</a:t>
            </a:r>
            <a:r>
              <a:rPr lang="pt-BR" dirty="0"/>
              <a:t> vitae erat </a:t>
            </a:r>
            <a:r>
              <a:rPr lang="pt-BR" dirty="0" err="1"/>
              <a:t>eleifend</a:t>
            </a:r>
            <a:r>
              <a:rPr lang="pt-BR" dirty="0"/>
              <a:t>, </a:t>
            </a:r>
            <a:r>
              <a:rPr lang="pt-BR" dirty="0" err="1"/>
              <a:t>congue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non,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Praesent</a:t>
            </a:r>
            <a:r>
              <a:rPr lang="pt-BR" dirty="0"/>
              <a:t> non </a:t>
            </a:r>
            <a:r>
              <a:rPr lang="pt-BR" dirty="0" err="1"/>
              <a:t>tortor</a:t>
            </a:r>
            <a:r>
              <a:rPr lang="pt-BR" dirty="0"/>
              <a:t> quis </a:t>
            </a:r>
            <a:r>
              <a:rPr lang="pt-BR" dirty="0" err="1"/>
              <a:t>ex</a:t>
            </a:r>
            <a:r>
              <a:rPr lang="pt-BR" dirty="0"/>
              <a:t> </a:t>
            </a:r>
            <a:r>
              <a:rPr lang="pt-BR" dirty="0" err="1"/>
              <a:t>pellentesque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neque</a:t>
            </a:r>
            <a:r>
              <a:rPr lang="pt-BR" dirty="0"/>
              <a:t>, </a:t>
            </a:r>
            <a:r>
              <a:rPr lang="pt-BR" dirty="0" err="1"/>
              <a:t>vestibulum</a:t>
            </a:r>
            <a:r>
              <a:rPr lang="pt-BR" dirty="0"/>
              <a:t> </a:t>
            </a:r>
            <a:r>
              <a:rPr lang="pt-BR" dirty="0" err="1"/>
              <a:t>cursus</a:t>
            </a:r>
            <a:r>
              <a:rPr lang="pt-BR" dirty="0"/>
              <a:t> </a:t>
            </a:r>
            <a:r>
              <a:rPr lang="pt-BR" dirty="0" err="1"/>
              <a:t>ornare</a:t>
            </a:r>
            <a:r>
              <a:rPr lang="pt-BR" dirty="0"/>
              <a:t> </a:t>
            </a:r>
            <a:r>
              <a:rPr lang="pt-BR" dirty="0" err="1"/>
              <a:t>purus</a:t>
            </a:r>
            <a:endParaRPr lang="pt-BR" dirty="0"/>
          </a:p>
        </p:txBody>
      </p:sp>
      <p:sp>
        <p:nvSpPr>
          <p:cNvPr id="9" name="Espaço Reservado para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9803757" y="6327775"/>
            <a:ext cx="1992002" cy="393700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20942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0" y="157946"/>
            <a:ext cx="2834640" cy="579366"/>
          </a:xfrm>
          <a:prstGeom prst="rect">
            <a:avLst/>
          </a:prstGeom>
        </p:spPr>
      </p:pic>
      <p:cxnSp>
        <p:nvCxnSpPr>
          <p:cNvPr id="21" name="Conector Reto 20"/>
          <p:cNvCxnSpPr/>
          <p:nvPr userDrawn="1"/>
        </p:nvCxnSpPr>
        <p:spPr>
          <a:xfrm>
            <a:off x="402336" y="845789"/>
            <a:ext cx="11326368" cy="0"/>
          </a:xfrm>
          <a:prstGeom prst="line">
            <a:avLst/>
          </a:prstGeom>
          <a:ln w="63500">
            <a:solidFill>
              <a:srgbClr val="1B2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 userDrawn="1"/>
        </p:nvCxnSpPr>
        <p:spPr>
          <a:xfrm>
            <a:off x="402336" y="6112322"/>
            <a:ext cx="11326368" cy="0"/>
          </a:xfrm>
          <a:prstGeom prst="line">
            <a:avLst/>
          </a:prstGeom>
          <a:ln w="101600">
            <a:solidFill>
              <a:srgbClr val="1B2F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agem 23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5" y="6218233"/>
            <a:ext cx="2613844" cy="534238"/>
          </a:xfrm>
          <a:prstGeom prst="rect">
            <a:avLst/>
          </a:prstGeom>
        </p:spPr>
      </p:pic>
      <p:cxnSp>
        <p:nvCxnSpPr>
          <p:cNvPr id="27" name="Conector Reto 26"/>
          <p:cNvCxnSpPr/>
          <p:nvPr userDrawn="1"/>
        </p:nvCxnSpPr>
        <p:spPr>
          <a:xfrm>
            <a:off x="3378631" y="6540285"/>
            <a:ext cx="6431796" cy="0"/>
          </a:xfrm>
          <a:prstGeom prst="line">
            <a:avLst/>
          </a:prstGeom>
          <a:ln w="25400">
            <a:solidFill>
              <a:srgbClr val="0097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Espaço Reservado para Título 35"/>
          <p:cNvSpPr>
            <a:spLocks noGrp="1"/>
          </p:cNvSpPr>
          <p:nvPr>
            <p:ph type="title"/>
          </p:nvPr>
        </p:nvSpPr>
        <p:spPr>
          <a:xfrm>
            <a:off x="324846" y="380623"/>
            <a:ext cx="4355644" cy="2839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/>
              <a:t>TÍTULO DA APRESENTAÇÃO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3"/>
          </p:nvPr>
        </p:nvSpPr>
        <p:spPr>
          <a:xfrm>
            <a:off x="1095305" y="6356350"/>
            <a:ext cx="106727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http</a:t>
            </a:r>
            <a:r>
              <a:rPr lang="pt-BR" dirty="0"/>
              <a:t>://</a:t>
            </a:r>
            <a:r>
              <a:rPr lang="pt-BR" dirty="0" err="1"/>
              <a:t>cmicro.fgv.br</a:t>
            </a:r>
            <a:r>
              <a:rPr lang="pt-BR" dirty="0"/>
              <a:t>/</a:t>
            </a:r>
            <a:r>
              <a:rPr lang="pt-BR" dirty="0" err="1"/>
              <a:t>clear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161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49" r:id="rId2"/>
    <p:sldLayoutId id="2147484034" r:id="rId3"/>
    <p:sldLayoutId id="2147484022" r:id="rId4"/>
    <p:sldLayoutId id="2147484035" r:id="rId5"/>
    <p:sldLayoutId id="2147484021" r:id="rId6"/>
    <p:sldLayoutId id="2147484037" r:id="rId7"/>
    <p:sldLayoutId id="2147484038" r:id="rId8"/>
    <p:sldLayoutId id="2147484039" r:id="rId9"/>
    <p:sldLayoutId id="2147484033" r:id="rId10"/>
    <p:sldLayoutId id="2147484042" r:id="rId11"/>
    <p:sldLayoutId id="2147484040" r:id="rId12"/>
    <p:sldLayoutId id="2147484041" r:id="rId13"/>
    <p:sldLayoutId id="2147484036" r:id="rId14"/>
    <p:sldLayoutId id="2147484044" r:id="rId15"/>
    <p:sldLayoutId id="2147484043" r:id="rId16"/>
    <p:sldLayoutId id="2147484045" r:id="rId17"/>
    <p:sldLayoutId id="2147484046" r:id="rId18"/>
    <p:sldLayoutId id="2147484048" r:id="rId19"/>
    <p:sldLayoutId id="2147484047" r:id="rId20"/>
    <p:sldLayoutId id="214748405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 baseline="0">
          <a:solidFill>
            <a:schemeClr val="tx1"/>
          </a:solidFill>
          <a:latin typeface="Source Sans Pro Semibold" charset="0"/>
          <a:ea typeface="Source Sans Pro Semibold" charset="0"/>
          <a:cs typeface="Source Sans Pro Semibold" charset="0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1000"/>
        </a:spcBef>
        <a:buFont typeface="Arial"/>
        <a:buNone/>
        <a:defRPr sz="2000" kern="1200" baseline="0">
          <a:solidFill>
            <a:srgbClr val="1B2F67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e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47" y="2546431"/>
            <a:ext cx="8874099" cy="18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Despesas Primárias do Governo Central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60439" y="5647709"/>
            <a:ext cx="8465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</a:t>
            </a:r>
            <a:r>
              <a:rPr lang="pt-BR" sz="1600" dirty="0" smtClean="0"/>
              <a:t>Secretaria do Tesouro Nacional</a:t>
            </a:r>
            <a:endParaRPr lang="pt-BR" sz="16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072456"/>
              </p:ext>
            </p:extLst>
          </p:nvPr>
        </p:nvGraphicFramePr>
        <p:xfrm>
          <a:off x="2359741" y="884903"/>
          <a:ext cx="7444015" cy="4762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16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45" y="380623"/>
            <a:ext cx="5132525" cy="283977"/>
          </a:xfrm>
        </p:spPr>
        <p:txBody>
          <a:bodyPr>
            <a:noAutofit/>
          </a:bodyPr>
          <a:lstStyle/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Razão de dependência deve parar de cair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6759" y="981659"/>
            <a:ext cx="6306898" cy="498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11" y="1165680"/>
            <a:ext cx="6357095" cy="467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Reforma é necessária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219" y="1106272"/>
            <a:ext cx="7450037" cy="479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PEC 241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7029" y="1248229"/>
            <a:ext cx="10816771" cy="4630057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novo regime fiscal busca congelar os gastos em termos reais por 10 anos, podendo ser alongado por mais 10 anos. </a:t>
            </a:r>
          </a:p>
          <a:p>
            <a:pPr lvl="1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Não afeta transferências para 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participação municipal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(este está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dentro dos recursos que apenas transitam pela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União)</a:t>
            </a:r>
          </a:p>
          <a:p>
            <a:pPr lvl="1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despesa em saúde aumenta, depois estabiliza</a:t>
            </a:r>
          </a:p>
          <a:p>
            <a:pPr lvl="1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Despesa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educação a maior parte não é atingida pela medida </a:t>
            </a:r>
          </a:p>
          <a:p>
            <a:pPr lvl="1"/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governo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tende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gastar menos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priorizar as despesas que têm crescimento independente da discricionariedade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governo. Exemplo, Previdência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Social  e outros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programas como seguro de desemprego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Transferências do FPM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135874"/>
              </p:ext>
            </p:extLst>
          </p:nvPr>
        </p:nvGraphicFramePr>
        <p:xfrm>
          <a:off x="2494459" y="1114074"/>
          <a:ext cx="7042245" cy="425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79871" y="5583474"/>
            <a:ext cx="846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smtClean="0"/>
              <a:t>Secretaria do Tesouro Nacional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5268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179871" y="5583474"/>
            <a:ext cx="846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</a:t>
            </a:r>
            <a:r>
              <a:rPr lang="pt-BR" sz="1400" dirty="0" smtClean="0"/>
              <a:t>Secretaria do Tesouro Nacional</a:t>
            </a:r>
            <a:endParaRPr lang="pt-BR" sz="1400" dirty="0"/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324845" y="380623"/>
            <a:ext cx="9023871" cy="28397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Receitas tributárias mais estáveis, porém transferências são mais importantes para Municípios do que para Estados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982964"/>
              </p:ext>
            </p:extLst>
          </p:nvPr>
        </p:nvGraphicFramePr>
        <p:xfrm>
          <a:off x="2650787" y="1179871"/>
          <a:ext cx="7182465" cy="429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38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220041"/>
              </p:ext>
            </p:extLst>
          </p:nvPr>
        </p:nvGraphicFramePr>
        <p:xfrm>
          <a:off x="2595716" y="1179871"/>
          <a:ext cx="6753000" cy="4403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845" y="380623"/>
            <a:ext cx="9023871" cy="283977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Receitas tributárias mais estáveis, porém transferências são mais importantes para Municípios do que para Estados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01444" y="5657216"/>
            <a:ext cx="8465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</a:t>
            </a:r>
            <a:r>
              <a:rPr lang="pt-BR" sz="1600" dirty="0" smtClean="0"/>
              <a:t>Secretaria do Tesouro Nacional</a:t>
            </a:r>
            <a:endParaRPr lang="pt-BR" sz="1600" dirty="0"/>
          </a:p>
        </p:txBody>
      </p:sp>
      <p:sp>
        <p:nvSpPr>
          <p:cNvPr id="7" name="Chave direita 6"/>
          <p:cNvSpPr/>
          <p:nvPr/>
        </p:nvSpPr>
        <p:spPr>
          <a:xfrm>
            <a:off x="8378624" y="3136343"/>
            <a:ext cx="423081" cy="1569492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967018" y="3614014"/>
            <a:ext cx="1992574" cy="614149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Receita Total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395744" y="3614014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80%</a:t>
            </a:r>
            <a:endParaRPr lang="pt-BR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82764" y="4228163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38%</a:t>
            </a:r>
            <a:endParaRPr lang="pt-BR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24846" y="967680"/>
            <a:ext cx="11470913" cy="3828082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pt-BR" dirty="0" smtClean="0"/>
              <a:t>O receita caiu devido a recessão, mas os gastos continuaram a crescer</a:t>
            </a:r>
          </a:p>
          <a:p>
            <a:pPr marL="342900" indent="-342900">
              <a:buFont typeface="Arial"/>
              <a:buChar char="•"/>
            </a:pPr>
            <a:endParaRPr lang="pt-BR" dirty="0" smtClean="0"/>
          </a:p>
          <a:p>
            <a:pPr marL="342900" indent="-342900">
              <a:buFont typeface="Arial"/>
              <a:buChar char="•"/>
            </a:pPr>
            <a:r>
              <a:rPr lang="pt-BR" dirty="0" smtClean="0"/>
              <a:t>Os gastos crescem mais do que a arrecadação crescerá daqui para frente</a:t>
            </a:r>
          </a:p>
          <a:p>
            <a:pPr marL="342900" indent="-342900">
              <a:buFont typeface="Arial"/>
              <a:buChar char="•"/>
            </a:pPr>
            <a:endParaRPr lang="pt-BR" dirty="0" smtClean="0"/>
          </a:p>
          <a:p>
            <a:pPr marL="342900" indent="-342900">
              <a:buFont typeface="Arial"/>
              <a:buChar char="•"/>
            </a:pPr>
            <a:r>
              <a:rPr lang="pt-BR" dirty="0" smtClean="0"/>
              <a:t>O bônus populacional está acabando</a:t>
            </a:r>
          </a:p>
          <a:p>
            <a:pPr marL="342900" indent="-342900">
              <a:buFont typeface="Arial"/>
              <a:buChar char="•"/>
            </a:pPr>
            <a:endParaRPr lang="pt-BR" dirty="0" smtClean="0"/>
          </a:p>
          <a:p>
            <a:pPr marL="342900" indent="-342900">
              <a:buFont typeface="Arial"/>
              <a:buChar char="•"/>
            </a:pPr>
            <a:r>
              <a:rPr lang="pt-BR" dirty="0" smtClean="0"/>
              <a:t>Para crescer,  com menor crescimento da força de trabalho, não se pode aumentar a carga tributária</a:t>
            </a:r>
          </a:p>
          <a:p>
            <a:pPr marL="342900" indent="-342900">
              <a:buFont typeface="Arial"/>
              <a:buChar char="•"/>
            </a:pPr>
            <a:endParaRPr lang="pt-BR" dirty="0" smtClean="0"/>
          </a:p>
          <a:p>
            <a:pPr marL="342900" indent="-342900">
              <a:buFont typeface="Arial"/>
              <a:buChar char="•"/>
            </a:pPr>
            <a:r>
              <a:rPr lang="pt-BR" dirty="0" smtClean="0"/>
              <a:t>O governo federal pouco poderá fazer para ajudar estados e municípios</a:t>
            </a:r>
          </a:p>
          <a:p>
            <a:pPr marL="342900" indent="-342900">
              <a:buFont typeface="Arial"/>
              <a:buChar char="•"/>
            </a:pPr>
            <a:endParaRPr lang="pt-BR" dirty="0" smtClean="0"/>
          </a:p>
          <a:p>
            <a:pPr marL="342900" indent="-342900">
              <a:buFont typeface="Arial"/>
              <a:buChar char="•"/>
            </a:pPr>
            <a:r>
              <a:rPr lang="pt-BR" dirty="0" smtClean="0"/>
              <a:t>Os governos municipais terão que achar novas formas de atrair investimentos e desenvolvimento de novos negócios para aumentar a arrecadação de maneira a aumentar arrecadação  recorrente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2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6" name="Gruppo 1"/>
          <p:cNvGrpSpPr/>
          <p:nvPr/>
        </p:nvGrpSpPr>
        <p:grpSpPr>
          <a:xfrm>
            <a:off x="2570874" y="1088571"/>
            <a:ext cx="6714569" cy="4914706"/>
            <a:chOff x="1511404" y="908720"/>
            <a:chExt cx="6383894" cy="5931307"/>
          </a:xfrm>
        </p:grpSpPr>
        <p:sp>
          <p:nvSpPr>
            <p:cNvPr id="7" name="Ovale 4"/>
            <p:cNvSpPr/>
            <p:nvPr/>
          </p:nvSpPr>
          <p:spPr>
            <a:xfrm>
              <a:off x="4886486" y="2095094"/>
              <a:ext cx="3008812" cy="2773792"/>
            </a:xfrm>
            <a:prstGeom prst="ellipse">
              <a:avLst/>
            </a:prstGeom>
            <a:blipFill dpi="0" rotWithShape="1">
              <a:blip r:embed="rId2">
                <a:alphaModFix amt="52000"/>
                <a:duotone>
                  <a:prstClr val="black"/>
                  <a:srgbClr val="990000">
                    <a:tint val="45000"/>
                    <a:satMod val="400000"/>
                  </a:srgbClr>
                </a:duotone>
              </a:blip>
              <a:srcRect/>
              <a:stretch>
                <a:fillRect/>
              </a:stretch>
            </a:blipFill>
            <a:ln w="38100">
              <a:solidFill>
                <a:srgbClr val="990000">
                  <a:alpha val="45882"/>
                </a:srgb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e 5"/>
            <p:cNvSpPr/>
            <p:nvPr/>
          </p:nvSpPr>
          <p:spPr>
            <a:xfrm>
              <a:off x="1665327" y="3987767"/>
              <a:ext cx="3077194" cy="2836833"/>
            </a:xfrm>
            <a:prstGeom prst="ellipse">
              <a:avLst/>
            </a:prstGeom>
            <a:blipFill dpi="0" rotWithShape="1">
              <a:blip r:embed="rId3">
                <a:alphaModFix amt="53000"/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88000"/>
                        </a14:imgEffect>
                        <a14:imgEffect>
                          <a14:saturation sat="13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e 8"/>
            <p:cNvSpPr/>
            <p:nvPr/>
          </p:nvSpPr>
          <p:spPr>
            <a:xfrm>
              <a:off x="4320536" y="4003188"/>
              <a:ext cx="3077194" cy="2836839"/>
            </a:xfrm>
            <a:prstGeom prst="ellipse">
              <a:avLst/>
            </a:prstGeom>
            <a:blipFill dpi="0" rotWithShape="1">
              <a:blip r:embed="rId5">
                <a:alphaModFix amt="58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59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38100">
              <a:solidFill>
                <a:srgbClr val="006600">
                  <a:alpha val="54118"/>
                </a:srgb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Ovale 9"/>
            <p:cNvSpPr/>
            <p:nvPr/>
          </p:nvSpPr>
          <p:spPr>
            <a:xfrm>
              <a:off x="1511404" y="1913318"/>
              <a:ext cx="3077194" cy="2836833"/>
            </a:xfrm>
            <a:prstGeom prst="ellipse">
              <a:avLst/>
            </a:prstGeom>
            <a:blipFill dpi="0" rotWithShape="1">
              <a:blip r:embed="rId7">
                <a:alphaModFix amt="55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e 10"/>
            <p:cNvSpPr/>
            <p:nvPr/>
          </p:nvSpPr>
          <p:spPr>
            <a:xfrm>
              <a:off x="3147365" y="908720"/>
              <a:ext cx="2944601" cy="2716040"/>
            </a:xfrm>
            <a:prstGeom prst="ellipse">
              <a:avLst/>
            </a:prstGeom>
            <a:blipFill dpi="0" rotWithShape="1">
              <a:blip r:embed="rId8">
                <a:alphaModFix amt="54000"/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 flipH="1">
              <a:off x="3342551" y="1618524"/>
              <a:ext cx="2656571" cy="70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pt-BR"/>
              </a:defPPr>
              <a:lvl1pPr algn="ctr" eaLnBrk="1" hangingPunct="1">
                <a:defRPr kumimoji="0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kumimoji="1" sz="1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pt-PT" altLang="it-IT" dirty="0"/>
                <a:t>Dimensão</a:t>
              </a:r>
            </a:p>
            <a:p>
              <a:r>
                <a:rPr lang="pt-PT" altLang="it-IT" dirty="0"/>
                <a:t>Político - Institucional</a:t>
              </a:r>
            </a:p>
          </p:txBody>
        </p:sp>
        <p:sp>
          <p:nvSpPr>
            <p:cNvPr id="13" name="Text Box 32"/>
            <p:cNvSpPr txBox="1">
              <a:spLocks noChangeArrowheads="1"/>
            </p:cNvSpPr>
            <p:nvPr/>
          </p:nvSpPr>
          <p:spPr bwMode="auto">
            <a:xfrm flipH="1">
              <a:off x="5484730" y="3255821"/>
              <a:ext cx="2217929" cy="35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pt-BR"/>
              </a:defPPr>
              <a:lvl1pPr algn="ctr" eaLnBrk="1" hangingPunct="1">
                <a:defRPr kumimoji="0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kumimoji="1" sz="1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pt-BR" altLang="it-IT" dirty="0" smtClean="0"/>
                <a:t>Dimensão Social</a:t>
              </a:r>
              <a:endParaRPr lang="pt-BR" altLang="it-IT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 flipH="1">
              <a:off x="4619666" y="4924127"/>
              <a:ext cx="2329929" cy="105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pt-BR"/>
              </a:defPPr>
              <a:lvl1pPr algn="ctr" eaLnBrk="1" hangingPunct="1">
                <a:defRPr kumimoji="0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kumimoji="1" sz="1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pt-PT" altLang="it-IT" dirty="0"/>
                <a:t>Dimensão</a:t>
              </a:r>
            </a:p>
            <a:p>
              <a:r>
                <a:rPr lang="pt-PT" altLang="it-IT" dirty="0"/>
                <a:t>Ambiental - Territorial</a:t>
              </a:r>
            </a:p>
          </p:txBody>
        </p:sp>
        <p:sp>
          <p:nvSpPr>
            <p:cNvPr id="15" name="Text Box 29"/>
            <p:cNvSpPr txBox="1">
              <a:spLocks noChangeArrowheads="1"/>
            </p:cNvSpPr>
            <p:nvPr/>
          </p:nvSpPr>
          <p:spPr bwMode="auto">
            <a:xfrm flipH="1">
              <a:off x="2218075" y="5099945"/>
              <a:ext cx="1858578" cy="70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kumimoji="1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kumimoji="0" lang="pt-PT" altLang="it-IT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Dimensão</a:t>
              </a:r>
            </a:p>
            <a:p>
              <a:pPr algn="ctr" eaLnBrk="1" hangingPunct="1"/>
              <a:r>
                <a:rPr kumimoji="0" lang="pt-PT" altLang="it-IT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rPr>
                <a:t>Infraestrutural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 flipH="1">
              <a:off x="1551688" y="2980094"/>
              <a:ext cx="2033927" cy="703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pt-BR"/>
              </a:defPPr>
              <a:lvl1pPr algn="ctr" eaLnBrk="1" hangingPunct="1">
                <a:defRPr kumimoji="0" sz="2000" b="1" i="1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603020202020204" pitchFamily="34" charset="0"/>
                </a:defRPr>
              </a:lvl1pPr>
              <a:lvl2pPr marL="742950" indent="-285750">
                <a:defRPr kumimoji="1" sz="1200" b="1">
                  <a:solidFill>
                    <a:srgbClr val="000000"/>
                  </a:solidFill>
                  <a:latin typeface="Arial" charset="0"/>
                </a:defRPr>
              </a:lvl2pPr>
              <a:lvl3pPr marL="11430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3pPr>
              <a:lvl4pPr marL="16002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4pPr>
              <a:lvl5pPr marL="2057400" indent="-228600">
                <a:defRPr kumimoji="1" sz="1200" b="1"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200" b="1"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pt-PT" altLang="it-IT" dirty="0"/>
                <a:t>Dimensão</a:t>
              </a:r>
            </a:p>
            <a:p>
              <a:r>
                <a:rPr lang="pt-PT" altLang="it-IT" dirty="0"/>
                <a:t>Econômica</a:t>
              </a:r>
            </a:p>
          </p:txBody>
        </p:sp>
        <p:sp>
          <p:nvSpPr>
            <p:cNvPr id="17" name="Ovale 16"/>
            <p:cNvSpPr/>
            <p:nvPr/>
          </p:nvSpPr>
          <p:spPr>
            <a:xfrm>
              <a:off x="3363388" y="3284984"/>
              <a:ext cx="2387060" cy="1224136"/>
            </a:xfrm>
            <a:prstGeom prst="ellipse">
              <a:avLst/>
            </a:prstGeom>
            <a:solidFill>
              <a:srgbClr val="004992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it-IT" b="1" dirty="0" smtClean="0">
                  <a:solidFill>
                    <a:schemeClr val="bg1"/>
                  </a:solidFill>
                </a:rPr>
                <a:t>MUNICÍPIOS</a:t>
              </a:r>
              <a:endParaRPr lang="it-IT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65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4592" y="1569396"/>
            <a:ext cx="12010029" cy="217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  <a:buClr>
                <a:srgbClr val="008FD0"/>
              </a:buClr>
              <a:buSzPct val="150000"/>
            </a:pPr>
            <a:r>
              <a:rPr lang="pt-BR" sz="4400" b="1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Iniciativas </a:t>
            </a:r>
            <a:r>
              <a:rPr lang="pt-BR" sz="4400" b="1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Oportunidades</a:t>
            </a:r>
            <a:r>
              <a:rPr lang="pt-BR" sz="4400" b="1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Clr>
                <a:srgbClr val="008FD0"/>
              </a:buClr>
              <a:buSzPct val="150000"/>
            </a:pPr>
            <a:r>
              <a:rPr lang="pt-BR" sz="4400" b="1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os Municípios do Estado da Bahia</a:t>
            </a:r>
            <a:endParaRPr lang="pt-BR" sz="4400" b="1" dirty="0"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/>
          <a:stretch/>
        </p:blipFill>
        <p:spPr bwMode="auto">
          <a:xfrm>
            <a:off x="3962460" y="878737"/>
            <a:ext cx="4311385" cy="50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24846" y="1589449"/>
            <a:ext cx="3125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Microrregião Ilhéus-Itabuna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545653" y="4281290"/>
            <a:ext cx="312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</a:p>
          <a:p>
            <a:pPr algn="ctr"/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endParaRPr lang="pt-BR" sz="3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Dimensão Político Institucional</a:t>
            </a:r>
            <a:b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76"/>
          <a:stretch/>
        </p:blipFill>
        <p:spPr bwMode="auto">
          <a:xfrm>
            <a:off x="324846" y="1121574"/>
            <a:ext cx="4608889" cy="4659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272139" y="1020781"/>
            <a:ext cx="424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Partidos com maior número de Prefeituras - 2016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92" y="1875922"/>
            <a:ext cx="953132" cy="95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251" y="1952754"/>
            <a:ext cx="1257301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14" y="3443597"/>
            <a:ext cx="1216501" cy="86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21" y="4919259"/>
            <a:ext cx="16192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027" y="3564337"/>
            <a:ext cx="1019747" cy="61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953485" y="288806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4992"/>
                </a:solidFill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7092540" y="430471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4992"/>
                </a:solidFill>
                <a:latin typeface="Trebuchet MS" panose="020B0603020202020204" pitchFamily="34" charset="0"/>
              </a:rPr>
              <a:t>5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9424971" y="290129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4992"/>
                </a:solidFill>
                <a:latin typeface="Trebuchet MS" panose="020B0603020202020204" pitchFamily="34" charset="0"/>
              </a:rPr>
              <a:t>8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9272570" y="430471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4992"/>
                </a:solidFill>
                <a:latin typeface="Trebuchet MS" panose="020B0603020202020204" pitchFamily="34" charset="0"/>
              </a:rPr>
              <a:t>4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401661" y="545634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4992"/>
                </a:solidFill>
                <a:latin typeface="Trebuchet MS" panose="020B0603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102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47704" y="921621"/>
            <a:ext cx="9624060" cy="126021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700" kern="120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ＭＳ Ｐゴシック" charset="0"/>
              </a:defRPr>
            </a:lvl5pPr>
            <a:lvl6pPr marL="595229" algn="ctr" rtl="0" fontAlgn="base">
              <a:spcBef>
                <a:spcPct val="0"/>
              </a:spcBef>
              <a:spcAft>
                <a:spcPct val="0"/>
              </a:spcAft>
              <a:defRPr sz="5728">
                <a:solidFill>
                  <a:schemeClr val="tx1"/>
                </a:solidFill>
                <a:latin typeface="Calibri" pitchFamily="34" charset="0"/>
              </a:defRPr>
            </a:lvl6pPr>
            <a:lvl7pPr marL="1190457" algn="ctr" rtl="0" fontAlgn="base">
              <a:spcBef>
                <a:spcPct val="0"/>
              </a:spcBef>
              <a:spcAft>
                <a:spcPct val="0"/>
              </a:spcAft>
              <a:defRPr sz="5728">
                <a:solidFill>
                  <a:schemeClr val="tx1"/>
                </a:solidFill>
                <a:latin typeface="Calibri" pitchFamily="34" charset="0"/>
              </a:defRPr>
            </a:lvl7pPr>
            <a:lvl8pPr marL="1785686" algn="ctr" rtl="0" fontAlgn="base">
              <a:spcBef>
                <a:spcPct val="0"/>
              </a:spcBef>
              <a:spcAft>
                <a:spcPct val="0"/>
              </a:spcAft>
              <a:defRPr sz="5728">
                <a:solidFill>
                  <a:schemeClr val="tx1"/>
                </a:solidFill>
                <a:latin typeface="Calibri" pitchFamily="34" charset="0"/>
              </a:defRPr>
            </a:lvl8pPr>
            <a:lvl9pPr marL="2380915" algn="ctr" rtl="0" fontAlgn="base">
              <a:spcBef>
                <a:spcPct val="0"/>
              </a:spcBef>
              <a:spcAft>
                <a:spcPct val="0"/>
              </a:spcAft>
              <a:defRPr sz="5728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pt-BR" sz="3000" spc="300" dirty="0">
              <a:solidFill>
                <a:srgbClr val="003D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"/>
          <a:stretch/>
        </p:blipFill>
        <p:spPr bwMode="auto">
          <a:xfrm>
            <a:off x="4160588" y="1055917"/>
            <a:ext cx="7635171" cy="566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1107420" y="1333466"/>
            <a:ext cx="2011777" cy="1320202"/>
            <a:chOff x="7919020" y="527887"/>
            <a:chExt cx="2011777" cy="1320202"/>
          </a:xfrm>
        </p:grpSpPr>
        <p:sp>
          <p:nvSpPr>
            <p:cNvPr id="10" name="CaixaDeTexto 9"/>
            <p:cNvSpPr txBox="1"/>
            <p:nvPr/>
          </p:nvSpPr>
          <p:spPr>
            <a:xfrm>
              <a:off x="8204276" y="527887"/>
              <a:ext cx="1466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Ilhéus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7919020" y="1077767"/>
              <a:ext cx="122341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  239°</a:t>
              </a:r>
            </a:p>
            <a:p>
              <a:pPr algn="ctr"/>
              <a:r>
                <a:rPr lang="pt-BR" sz="2000" dirty="0" smtClean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Brasil</a:t>
              </a:r>
              <a:endParaRPr lang="pt-BR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8981498" y="1078648"/>
              <a:ext cx="94929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 10°</a:t>
              </a:r>
            </a:p>
            <a:p>
              <a:pPr algn="ctr"/>
              <a:r>
                <a:rPr lang="pt-BR" sz="20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Bahia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094564" y="3215535"/>
            <a:ext cx="2132965" cy="1320202"/>
            <a:chOff x="7906164" y="1991310"/>
            <a:chExt cx="2132965" cy="1320202"/>
          </a:xfrm>
        </p:grpSpPr>
        <p:sp>
          <p:nvSpPr>
            <p:cNvPr id="14" name="CaixaDeTexto 13"/>
            <p:cNvSpPr txBox="1"/>
            <p:nvPr/>
          </p:nvSpPr>
          <p:spPr>
            <a:xfrm>
              <a:off x="8081250" y="1991310"/>
              <a:ext cx="17678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dirty="0" smtClean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Itabuna</a:t>
              </a:r>
              <a:endParaRPr lang="pt-BR" sz="32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7906164" y="2541190"/>
              <a:ext cx="122341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  215°</a:t>
              </a:r>
            </a:p>
            <a:p>
              <a:pPr algn="ctr"/>
              <a:r>
                <a:rPr lang="pt-BR" sz="2000" dirty="0" smtClean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Brasil</a:t>
              </a:r>
              <a:endParaRPr lang="pt-BR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9089830" y="2542071"/>
              <a:ext cx="94929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 09°</a:t>
              </a:r>
            </a:p>
            <a:p>
              <a:pPr algn="ctr"/>
              <a:r>
                <a:rPr lang="pt-BR" sz="2000" dirty="0">
                  <a:solidFill>
                    <a:schemeClr val="bg1">
                      <a:lumMod val="50000"/>
                    </a:schemeClr>
                  </a:solidFill>
                  <a:latin typeface="Trebuchet MS" panose="020B0603020202020204" pitchFamily="34" charset="0"/>
                </a:rPr>
                <a:t>Bahia</a:t>
              </a: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0" y="4862103"/>
            <a:ext cx="4197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14 municípios da microrregião estão entre os mil </a:t>
            </a:r>
            <a:r>
              <a:rPr lang="pt-BR" sz="2000" dirty="0" err="1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PIB’s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mais baixos do País  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>
          <a:xfrm>
            <a:off x="1051642" y="6165430"/>
            <a:ext cx="1992002" cy="393700"/>
          </a:xfrm>
        </p:spPr>
        <p:txBody>
          <a:bodyPr/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299764"/>
              </p:ext>
            </p:extLst>
          </p:nvPr>
        </p:nvGraphicFramePr>
        <p:xfrm>
          <a:off x="4975454" y="885535"/>
          <a:ext cx="6665002" cy="5071761"/>
        </p:xfrm>
        <a:graphic>
          <a:graphicData uri="http://schemas.openxmlformats.org/drawingml/2006/table">
            <a:tbl>
              <a:tblPr/>
              <a:tblGrid>
                <a:gridCol w="639520"/>
                <a:gridCol w="639520"/>
                <a:gridCol w="989260"/>
                <a:gridCol w="559581"/>
                <a:gridCol w="639520"/>
                <a:gridCol w="639520"/>
                <a:gridCol w="639520"/>
                <a:gridCol w="745516"/>
                <a:gridCol w="533525"/>
                <a:gridCol w="639520"/>
              </a:tblGrid>
              <a:tr h="3966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Ranking IFGF Geral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Município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COD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IFGF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Receita Própria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Gastos com Pessoal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Investimentos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Liquidez 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Custo da Dívida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Brasil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/>
                        </a:rPr>
                        <a:t>Bahia</a:t>
                      </a:r>
                    </a:p>
                  </a:txBody>
                  <a:tcPr marL="6858" marR="6858" marT="68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7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Teolândia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2931608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Barra do Rocha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2903102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0,832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Ibirapitanga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2912707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0,711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2775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Ilhéus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2913606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0,596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Itacaré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2914901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0,864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Gandu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2911204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0,283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0,913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3054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Belmonte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2903409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0,747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Itabuna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2914802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Ibirataia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2912905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0,340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0,437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Itagibá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2915205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0,358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0,777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Ubatã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2932309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2932507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0,308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0,785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Jussari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2918555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0,934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4266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Itaju do Colônia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2915403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0,247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0,469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Pau Brasil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2923902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0,499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4363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Mascote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2920908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4444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Barro Preto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2903300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Itamari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2915700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Ubaitaba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2932200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0,888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Uruçuca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2932705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0,096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0,723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4565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Itapé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2916203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0,155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0,079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Santa Luzia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2928059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0,188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Buerarema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2904704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0,198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0,639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4657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Arataca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2902252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0,841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4675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Camacan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2905602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Firmino Alves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2910909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Itapitanga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2916609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0,069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São José da Vitória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2929354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0,067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0,033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0,411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Floresta Azul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2911006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0,058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0,000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0,065</a:t>
                      </a:r>
                    </a:p>
                  </a:txBody>
                  <a:tcPr marL="6858" marR="6858" marT="68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83758" y="1887902"/>
            <a:ext cx="4138670" cy="1179598"/>
            <a:chOff x="1101687" y="375262"/>
            <a:chExt cx="5226813" cy="1327876"/>
          </a:xfrm>
        </p:grpSpPr>
        <p:pic>
          <p:nvPicPr>
            <p:cNvPr id="7" name="Picture 1" descr="http://www.firjan.com.br/data/files/86/41/85/8E/4731141022DAED04B8188204/ConceitoA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687" y="375262"/>
              <a:ext cx="257175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firjan.com.br/data/files/68/41/25/9E/4731141022DAED04B8188204/Conceito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750" y="375262"/>
              <a:ext cx="257175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http://www.firjan.com.br/data/files/4A/41/EE/9E/4731141022DAED04B8188204/ConceitoC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1687" y="1068635"/>
              <a:ext cx="257175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http://www.firjan.com.br/data/files/2C/41/B7/AE/4731141022DAED04B8188204/Conceito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750" y="1074488"/>
              <a:ext cx="2571750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aixaDeTexto 10"/>
          <p:cNvSpPr txBox="1"/>
          <p:nvPr/>
        </p:nvSpPr>
        <p:spPr>
          <a:xfrm>
            <a:off x="526978" y="1117585"/>
            <a:ext cx="3713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Índice FIRJAN de Gestão Fiscal (IFGF)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119413" y="3733849"/>
            <a:ext cx="5210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31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municípios identificados da microrregião no IFGF estão tem Índices com </a:t>
            </a:r>
            <a:r>
              <a:rPr lang="pt-BR" sz="24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Conceito D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– Gestão Crítica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593067" y="55763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Receita Própria muito baixa</a:t>
            </a:r>
            <a:endParaRPr lang="pt-BR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Fundo de Participação dos Municípios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72328" y="946849"/>
            <a:ext cx="521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(16) </a:t>
            </a:r>
            <a:r>
              <a:rPr lang="pt-B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municípios da microrregião tem alta dependência do FPM. </a:t>
            </a:r>
            <a:endParaRPr lang="pt-B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/>
          </p:nvPr>
        </p:nvGraphicFramePr>
        <p:xfrm>
          <a:off x="324846" y="1757971"/>
          <a:ext cx="5412599" cy="424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upo 6"/>
          <p:cNvGrpSpPr/>
          <p:nvPr/>
        </p:nvGrpSpPr>
        <p:grpSpPr>
          <a:xfrm>
            <a:off x="6461840" y="2404026"/>
            <a:ext cx="1631086" cy="949989"/>
            <a:chOff x="8204276" y="527887"/>
            <a:chExt cx="1631086" cy="949989"/>
          </a:xfrm>
        </p:grpSpPr>
        <p:sp>
          <p:nvSpPr>
            <p:cNvPr id="8" name="CaixaDeTexto 7"/>
            <p:cNvSpPr txBox="1"/>
            <p:nvPr/>
          </p:nvSpPr>
          <p:spPr>
            <a:xfrm>
              <a:off x="8204276" y="527887"/>
              <a:ext cx="1631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Itabuna</a:t>
              </a:r>
              <a:endParaRPr lang="pt-BR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8471512" y="1077766"/>
              <a:ext cx="1059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17,7%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005650" y="1654735"/>
            <a:ext cx="4961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Dependência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6562583" y="3694500"/>
            <a:ext cx="1466308" cy="949989"/>
            <a:chOff x="8204276" y="527887"/>
            <a:chExt cx="1466308" cy="949989"/>
          </a:xfrm>
        </p:grpSpPr>
        <p:sp>
          <p:nvSpPr>
            <p:cNvPr id="12" name="CaixaDeTexto 11"/>
            <p:cNvSpPr txBox="1"/>
            <p:nvPr/>
          </p:nvSpPr>
          <p:spPr>
            <a:xfrm>
              <a:off x="8204276" y="527887"/>
              <a:ext cx="1466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Ilhéus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8471513" y="1077766"/>
              <a:ext cx="1059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24,4%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8968168" y="2383837"/>
            <a:ext cx="2043771" cy="949989"/>
            <a:chOff x="8204275" y="527887"/>
            <a:chExt cx="2043771" cy="949989"/>
          </a:xfrm>
        </p:grpSpPr>
        <p:sp>
          <p:nvSpPr>
            <p:cNvPr id="15" name="CaixaDeTexto 14"/>
            <p:cNvSpPr txBox="1"/>
            <p:nvPr/>
          </p:nvSpPr>
          <p:spPr>
            <a:xfrm>
              <a:off x="8204275" y="527887"/>
              <a:ext cx="2043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Belmonte</a:t>
              </a:r>
              <a:endParaRPr lang="pt-BR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8471512" y="1077766"/>
              <a:ext cx="1059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27,5%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9087518" y="3693022"/>
            <a:ext cx="1631086" cy="949989"/>
            <a:chOff x="8204276" y="527887"/>
            <a:chExt cx="1631086" cy="949989"/>
          </a:xfrm>
        </p:grpSpPr>
        <p:sp>
          <p:nvSpPr>
            <p:cNvPr id="18" name="CaixaDeTexto 17"/>
            <p:cNvSpPr txBox="1"/>
            <p:nvPr/>
          </p:nvSpPr>
          <p:spPr>
            <a:xfrm>
              <a:off x="8204276" y="527887"/>
              <a:ext cx="1631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Itagibá</a:t>
              </a:r>
              <a:endParaRPr lang="pt-BR" sz="2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8471512" y="1077766"/>
              <a:ext cx="1059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29,1%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59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845" y="380623"/>
            <a:ext cx="5640525" cy="283977"/>
          </a:xfrm>
        </p:spPr>
        <p:txBody>
          <a:bodyPr>
            <a:noAutofit/>
          </a:bodyPr>
          <a:lstStyle/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Gasto com Pessoal / Lei de Responsabilidade Fiscal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439" y="1607574"/>
            <a:ext cx="7665320" cy="40809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390137" y="3243064"/>
            <a:ext cx="521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Municípios - Acima de </a:t>
            </a:r>
            <a:r>
              <a:rPr lang="pt-BR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489289" y="1745073"/>
            <a:ext cx="4961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Gastos com pessoal (% RCL)</a:t>
            </a:r>
            <a:endParaRPr lang="pt-BR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489290" y="2361576"/>
            <a:ext cx="5210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de Responsabilidade Fiscal &lt; 60%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390137" y="4079303"/>
            <a:ext cx="521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9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Municípios – Entre </a:t>
            </a:r>
            <a:r>
              <a:rPr lang="pt-BR" b="1" dirty="0" smtClean="0">
                <a:solidFill>
                  <a:srgbClr val="C09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b="1" dirty="0" smtClean="0">
                <a:solidFill>
                  <a:srgbClr val="C09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59%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95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"/>
          <a:stretch/>
        </p:blipFill>
        <p:spPr bwMode="auto">
          <a:xfrm>
            <a:off x="4607920" y="1042134"/>
            <a:ext cx="7609013" cy="56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07" y="4902704"/>
            <a:ext cx="4406417" cy="85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0" y="1095748"/>
            <a:ext cx="4454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O IDH-M dos municípios da microrregião :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60% (27) -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Muito Baixo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24% (10)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pt-BR" sz="2400" dirty="0" smtClean="0">
                <a:solidFill>
                  <a:srgbClr val="FFCC00"/>
                </a:solidFill>
                <a:latin typeface="Trebuchet MS" panose="020B0603020202020204" pitchFamily="34" charset="0"/>
              </a:rPr>
              <a:t>–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Baixo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D1CC00"/>
                </a:solidFill>
                <a:latin typeface="Trebuchet MS" panose="020B0603020202020204" pitchFamily="34" charset="0"/>
              </a:rPr>
              <a:t>7% (3) –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Médio</a:t>
            </a:r>
          </a:p>
          <a:p>
            <a:pPr algn="ctr">
              <a:lnSpc>
                <a:spcPct val="150000"/>
              </a:lnSpc>
            </a:pPr>
            <a:r>
              <a:rPr lang="pt-BR" sz="2400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2% (1) -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Alto</a:t>
            </a:r>
          </a:p>
          <a:p>
            <a:pPr algn="ctr"/>
            <a:endParaRPr lang="pt-BR" sz="240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54592" y="1569396"/>
            <a:ext cx="120100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  <a:buClr>
                <a:srgbClr val="008FD0"/>
              </a:buClr>
              <a:buSzPct val="150000"/>
            </a:pPr>
            <a:r>
              <a:rPr lang="pt-BR" sz="4400" b="1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Iniciativas </a:t>
            </a:r>
            <a:r>
              <a:rPr lang="pt-BR" sz="4400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pt-BR" sz="4400" b="1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Oportunidades</a:t>
            </a:r>
            <a:r>
              <a:rPr lang="pt-BR" sz="4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4400" dirty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desenvolvimento e de aperfeiçoamento da gestão para </a:t>
            </a:r>
            <a:r>
              <a:rPr lang="pt-BR" sz="4400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 </a:t>
            </a:r>
            <a:r>
              <a:rPr lang="pt-BR" sz="4400" b="1" dirty="0" smtClean="0"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Municípios do Estado da Bahia</a:t>
            </a:r>
            <a:endParaRPr lang="pt-BR" sz="4400" dirty="0">
              <a:latin typeface="Franklin Gothic Book" panose="020B0503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6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>
          <a:xfrm>
            <a:off x="324846" y="1233714"/>
            <a:ext cx="11470913" cy="437484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decisão de realocar ou cortar gastos é uma decisão difícil e precisa ser tomadas com base em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evidências!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é importante 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</a:t>
            </a:r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Políticas Públicas? Quais os tipos de Avaliação Existentes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t-BR" sz="2400" dirty="0" smtClean="0">
              <a:solidFill>
                <a:schemeClr val="tx1"/>
              </a:solidFill>
              <a:latin typeface="Arial" panose="020B0604020202020204" pitchFamily="34" charset="0"/>
              <a:ea typeface="Cambria Math" pitchFamily="18" charset="0"/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</a:pP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A </a:t>
            </a: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iniciativa </a:t>
            </a: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ea typeface="Cambria Math" pitchFamily="18" charset="0"/>
                <a:cs typeface="Arial" panose="020B0604020202020204" pitchFamily="34" charset="0"/>
              </a:rPr>
              <a:t>CLEAR </a:t>
            </a: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começou </a:t>
            </a:r>
            <a:r>
              <a:rPr lang="pt-BR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2010 com o objetivo de fortalecer governos e sociedade civil em países em desenvolvimento, por meio da capacitação e promoção de práticas de monitoramento, avaliação (M&amp;A) e gestão por resultados (</a:t>
            </a:r>
            <a:r>
              <a:rPr lang="pt-BR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</a:t>
            </a:r>
            <a:r>
              <a:rPr lang="pt-BR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>
              <a:latin typeface="Calibri Light" panose="020F0302020204030204" pitchFamily="34" charset="0"/>
              <a:cs typeface="Helvetica Light"/>
            </a:endParaRPr>
          </a:p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82903" y="406594"/>
            <a:ext cx="5480867" cy="283977"/>
          </a:xfrm>
        </p:spPr>
        <p:txBody>
          <a:bodyPr>
            <a:noAutofit/>
          </a:bodyPr>
          <a:lstStyle/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Como realocar e cortar gastos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86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903864" y="996882"/>
            <a:ext cx="10161639" cy="38862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Monitoramento e Avaliação de Políticas Públicas e programas são cruciais para fornecer insumos para auxiliar o gestor público a decidir onde investir e onde cortar gastos.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CLEAR desenvolve estudos de avaliação e monitoramento que podem ser replicados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nos diversos estados e municípios do Brasil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92568336"/>
              </p:ext>
            </p:extLst>
          </p:nvPr>
        </p:nvGraphicFramePr>
        <p:xfrm>
          <a:off x="1946083" y="3930582"/>
          <a:ext cx="80772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382903" y="406594"/>
            <a:ext cx="5480867" cy="283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 baseline="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r>
              <a:rPr lang="pt-BR" sz="1800" smtClean="0">
                <a:latin typeface="Arial" panose="020B0604020202020204" pitchFamily="34" charset="0"/>
                <a:cs typeface="Arial" panose="020B0604020202020204" pitchFamily="34" charset="0"/>
              </a:rPr>
              <a:t>Como realocar e cortar gastos?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5437" y="1115880"/>
            <a:ext cx="9051716" cy="387458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recessão e suas consequências para as contas públicas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economia Brasileira sofre com três choques negativos desde 2008</a:t>
            </a:r>
          </a:p>
          <a:p>
            <a:pPr marL="800100" lvl="1" indent="-342900">
              <a:buFont typeface="Arial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Recessão e recuperação lenta dos países desenvolvidos e China</a:t>
            </a:r>
          </a:p>
          <a:p>
            <a:pPr marL="800100" lvl="1" indent="-342900">
              <a:buFont typeface="Arial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Queda do preço das commodities</a:t>
            </a:r>
          </a:p>
          <a:p>
            <a:pPr marL="800100" lvl="1" indent="-342900">
              <a:buFont typeface="Arial"/>
              <a:buChar char="•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Crise política e consequente crise em setores chave: petróleo e construção civil</a:t>
            </a:r>
          </a:p>
          <a:p>
            <a:pPr marL="342900" indent="-342900">
              <a:buFont typeface="Arial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setor público apresenta um déficit estrutural, a recuperação das receitas com a recuperação da economia não será suficiente para eliminar o déficit estrutural  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2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846" y="380623"/>
            <a:ext cx="5073064" cy="283977"/>
          </a:xfrm>
        </p:spPr>
        <p:txBody>
          <a:bodyPr>
            <a:normAutofit fontScale="90000"/>
          </a:bodyPr>
          <a:lstStyle/>
          <a:p>
            <a:r>
              <a:rPr lang="pt-BR" dirty="0"/>
              <a:t>Monitoramento e Avaliação no Ciclo da Política Pública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84" y="1372538"/>
            <a:ext cx="8240238" cy="437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1034077"/>
            <a:ext cx="8170608" cy="4645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0" i="0" kern="1200" baseline="0">
                <a:solidFill>
                  <a:schemeClr val="tx1"/>
                </a:solidFill>
                <a:latin typeface="Source Sans Pro Semibold" charset="0"/>
                <a:ea typeface="Source Sans Pro Semibold" charset="0"/>
                <a:cs typeface="Source Sans Pro Semibold" charset="0"/>
              </a:defRPr>
            </a:lvl1pPr>
          </a:lstStyle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do Diagnóstico e do Desenho do programa</a:t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611175" y="1779639"/>
            <a:ext cx="6812692" cy="34265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Diagnóstico e Avaliação de Necessidades</a:t>
            </a:r>
          </a:p>
          <a:p>
            <a:pPr lvl="2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 a descrição e o tamanho do problema?</a:t>
            </a:r>
          </a:p>
          <a:p>
            <a:pPr lvl="2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Existe justificativa para a intervenção?</a:t>
            </a:r>
          </a:p>
          <a:p>
            <a:pPr lvl="2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do marco lógico do programa</a:t>
            </a:r>
          </a:p>
          <a:p>
            <a:pPr lvl="2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 lógica por trás do programa faz sentido?</a:t>
            </a:r>
          </a:p>
          <a:p>
            <a:pPr lvl="2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desenho do programa está alinhado com o objetivo e impacto que pretende atingir?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7193749"/>
              </p:ext>
            </p:extLst>
          </p:nvPr>
        </p:nvGraphicFramePr>
        <p:xfrm>
          <a:off x="2836171" y="4959146"/>
          <a:ext cx="63627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m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9" y="2187678"/>
            <a:ext cx="1721708" cy="17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2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Outros Tipos de Avaliação de Políticas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611175" y="1779639"/>
            <a:ext cx="6812692" cy="342654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rgbClr val="1B2F67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57075" y="1208835"/>
            <a:ext cx="924668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de Processo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execução está acontecendo conforme planejada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? Existem gargalos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problemas presentes 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implementação do programa? 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de Focalização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público-alvo recebendo o programa é o que foi originalmente previsto?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de Impacto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é o impacto da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 pública sobre os beneficiários?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Custo-Benefício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Como se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comparam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benefícios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1963">
              <a:tabLst>
                <a:tab pos="2246313" algn="l"/>
              </a:tabLst>
              <a:defRPr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1963">
              <a:tabLst>
                <a:tab pos="2246313" algn="l"/>
              </a:tabLs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Como melhorar a gestão municipal?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72" y="1166793"/>
            <a:ext cx="3686175" cy="6191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089" y="998842"/>
            <a:ext cx="2507570" cy="1282943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921588" y="2616027"/>
            <a:ext cx="43978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Iniciativas de Curto Prazo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Processo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Focalização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Avaliação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Avaliação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Custo-Benefício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899918" y="2006579"/>
            <a:ext cx="5917710" cy="43396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342900" indent="-342900">
              <a:lnSpc>
                <a:spcPct val="150000"/>
              </a:lnSpc>
              <a:buFont typeface="Wingdings" panose="05000000000000000000" pitchFamily="2" charset="2"/>
              <a:buChar char="ü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1">
              <a:lnSpc>
                <a:spcPct val="150000"/>
              </a:lnSpc>
            </a:pPr>
            <a:r>
              <a:rPr lang="pt-BR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Iniciativas de Médio e Longo Prazo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Infraestrutura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PPP´s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Tributária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Gestão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ativos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 Dívida Pública - REDIP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administrativa e Melhoria Gastos Folha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territorial 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Cities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Financiamento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6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0" y="1916083"/>
            <a:ext cx="3517347" cy="17995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37403" y="4096285"/>
            <a:ext cx="349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clear.fgv@fgv.br</a:t>
            </a:r>
            <a:endParaRPr lang="pt-BR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4620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46" y="380623"/>
            <a:ext cx="7687040" cy="283977"/>
          </a:xfrm>
        </p:spPr>
        <p:txBody>
          <a:bodyPr>
            <a:noAutofit/>
          </a:bodyPr>
          <a:lstStyle/>
          <a:p>
            <a:r>
              <a:rPr lang="pt-BR" sz="1800" dirty="0" smtClean="0"/>
              <a:t>Commodities podem demorar em recuperar, ciclos são longos</a:t>
            </a:r>
            <a:endParaRPr lang="pt-BR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6" name="Gráfico 1"/>
          <p:cNvGraphicFramePr>
            <a:graphicFrameLocks/>
          </p:cNvGraphicFramePr>
          <p:nvPr>
            <p:extLst/>
          </p:nvPr>
        </p:nvGraphicFramePr>
        <p:xfrm>
          <a:off x="2403475" y="1639559"/>
          <a:ext cx="7385050" cy="3936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23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/>
              <a:t>Superávit Primário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325437" y="1115880"/>
            <a:ext cx="4859038" cy="38745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t-BR" sz="1800" dirty="0"/>
              <a:t>Superávit Primário – Governo Federal</a:t>
            </a:r>
          </a:p>
          <a:p>
            <a:pPr>
              <a:spcBef>
                <a:spcPts val="0"/>
              </a:spcBef>
            </a:pPr>
            <a:r>
              <a:rPr lang="pt-BR" sz="1200" dirty="0"/>
              <a:t>(% do PIB)</a:t>
            </a:r>
            <a:endParaRPr lang="pt-BR" sz="14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2"/>
          <p:cNvSpPr>
            <a:spLocks noGrp="1"/>
          </p:cNvSpPr>
          <p:nvPr>
            <p:ph type="body" sz="quarter" idx="11"/>
          </p:nvPr>
        </p:nvSpPr>
        <p:spPr>
          <a:xfrm>
            <a:off x="6096000" y="1123973"/>
            <a:ext cx="4859038" cy="387458"/>
          </a:xfrm>
        </p:spPr>
        <p:txBody>
          <a:bodyPr/>
          <a:lstStyle/>
          <a:p>
            <a:r>
              <a:rPr lang="pt-BR" sz="1800" dirty="0"/>
              <a:t>Superávit Primário – Estados e Municípios</a:t>
            </a:r>
          </a:p>
          <a:p>
            <a:pPr>
              <a:spcBef>
                <a:spcPts val="0"/>
              </a:spcBef>
            </a:pPr>
            <a:r>
              <a:rPr lang="pt-BR" sz="1200" dirty="0"/>
              <a:t>(% do PIB)</a:t>
            </a:r>
          </a:p>
          <a:p>
            <a:endParaRPr lang="pt-BR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96815" y="5805577"/>
            <a:ext cx="5788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</a:rPr>
              <a:t>Fonte:  Estatísticas de Finanças Públicas - Quadros estatísticos do Governo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</a:rPr>
              <a:t>Getal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</a:rPr>
              <a:t> (STN) e IPEA Data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579311"/>
              </p:ext>
            </p:extLst>
          </p:nvPr>
        </p:nvGraphicFramePr>
        <p:xfrm>
          <a:off x="396815" y="1831974"/>
          <a:ext cx="5244860" cy="3895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421092"/>
              </p:ext>
            </p:extLst>
          </p:nvPr>
        </p:nvGraphicFramePr>
        <p:xfrm>
          <a:off x="6096000" y="1827661"/>
          <a:ext cx="5342626" cy="390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728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1800" dirty="0" smtClean="0"/>
              <a:t>Arrecadação das Receitas Federais</a:t>
            </a:r>
            <a:endParaRPr lang="pt-BR" sz="1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334827"/>
              </p:ext>
            </p:extLst>
          </p:nvPr>
        </p:nvGraphicFramePr>
        <p:xfrm>
          <a:off x="2031975" y="997827"/>
          <a:ext cx="8134066" cy="458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79871" y="5583474"/>
            <a:ext cx="8465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Ministério da Fazenda, Secretaria da Receita Federal (Min. Fazenda/SRF</a:t>
            </a:r>
            <a:r>
              <a:rPr lang="pt-BR" sz="1400" dirty="0" smtClean="0"/>
              <a:t>) / IBGE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4865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845" y="380623"/>
            <a:ext cx="8793276" cy="283977"/>
          </a:xfrm>
        </p:spPr>
        <p:txBody>
          <a:bodyPr>
            <a:noAutofit/>
          </a:bodyPr>
          <a:lstStyle/>
          <a:p>
            <a:r>
              <a:rPr lang="pt-BR" sz="1800" dirty="0"/>
              <a:t>Carga tributária muito elevada entre os países emergentes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03784" y="1045472"/>
            <a:ext cx="6126480" cy="45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846" y="380623"/>
            <a:ext cx="8587418" cy="283977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Despesas crescem mais rápido que o PIB, aumento de quase 5pp do PIB em 15 anos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61344"/>
              </p:ext>
            </p:extLst>
          </p:nvPr>
        </p:nvGraphicFramePr>
        <p:xfrm>
          <a:off x="2502668" y="986821"/>
          <a:ext cx="6946710" cy="4612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79871" y="5583474"/>
            <a:ext cx="8465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</a:t>
            </a:r>
            <a:r>
              <a:rPr lang="pt-BR" sz="1600" dirty="0" smtClean="0"/>
              <a:t>Secretaria do Tesouro Nacional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4249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845" y="380623"/>
            <a:ext cx="7918431" cy="283977"/>
          </a:xfrm>
        </p:spPr>
        <p:txBody>
          <a:bodyPr>
            <a:noAutofit/>
          </a:bodyPr>
          <a:lstStyle/>
          <a:p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Despesas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em benefícios previdenciários aumentou 2pp do PIB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566836"/>
              </p:ext>
            </p:extLst>
          </p:nvPr>
        </p:nvGraphicFramePr>
        <p:xfrm>
          <a:off x="1814052" y="996288"/>
          <a:ext cx="8244347" cy="43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79871" y="5583474"/>
            <a:ext cx="8465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</a:t>
            </a:r>
            <a:r>
              <a:rPr lang="pt-BR" sz="1600" dirty="0" smtClean="0"/>
              <a:t>Secretaria do Tesouro Nacional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51878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FGV Clear">
      <a:dk1>
        <a:srgbClr val="1B2F67"/>
      </a:dk1>
      <a:lt1>
        <a:srgbClr val="FFFFFF"/>
      </a:lt1>
      <a:dk2>
        <a:srgbClr val="657992"/>
      </a:dk2>
      <a:lt2>
        <a:srgbClr val="E7E6E6"/>
      </a:lt2>
      <a:accent1>
        <a:srgbClr val="657992"/>
      </a:accent1>
      <a:accent2>
        <a:srgbClr val="0096D5"/>
      </a:accent2>
      <a:accent3>
        <a:srgbClr val="91D9FF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1405</Words>
  <Application>Microsoft Office PowerPoint</Application>
  <PresentationFormat>Widescreen</PresentationFormat>
  <Paragraphs>486</Paragraphs>
  <Slides>34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Cambria Math</vt:lpstr>
      <vt:lpstr>Franklin Gothic Book</vt:lpstr>
      <vt:lpstr>Helvetica Light</vt:lpstr>
      <vt:lpstr>Source Sans Pro</vt:lpstr>
      <vt:lpstr>Source Sans Pro Semibold</vt:lpstr>
      <vt:lpstr>Tahoma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Commodities podem demorar em recuperar, ciclos são longos</vt:lpstr>
      <vt:lpstr>Superávit Primário</vt:lpstr>
      <vt:lpstr>Arrecadação das Receitas Federais</vt:lpstr>
      <vt:lpstr>Carga tributária muito elevada entre os países emergentes</vt:lpstr>
      <vt:lpstr>Despesas crescem mais rápido que o PIB, aumento de quase 5pp do PIB em 15 anos</vt:lpstr>
      <vt:lpstr>Despesas em benefícios previdenciários aumentou 2pp do PIB</vt:lpstr>
      <vt:lpstr>Despesas Primárias do Governo Central</vt:lpstr>
      <vt:lpstr>Razão de dependência deve parar de cair</vt:lpstr>
      <vt:lpstr>Apresentação do PowerPoint</vt:lpstr>
      <vt:lpstr>Reforma é necessária</vt:lpstr>
      <vt:lpstr>PEC 241</vt:lpstr>
      <vt:lpstr>Transferências do FPM</vt:lpstr>
      <vt:lpstr>Receitas tributárias mais estáveis, porém transferências são mais importantes para Municípios do que para Estados</vt:lpstr>
      <vt:lpstr>Receitas tributárias mais estáveis, porém transferências são mais importantes para Municípios do que para Estados</vt:lpstr>
      <vt:lpstr>Conclusão</vt:lpstr>
      <vt:lpstr>Apresentação do PowerPoint</vt:lpstr>
      <vt:lpstr>Apresentação do PowerPoint</vt:lpstr>
      <vt:lpstr>Dimensão Político Institucional </vt:lpstr>
      <vt:lpstr>Apresentação do PowerPoint</vt:lpstr>
      <vt:lpstr>Apresentação do PowerPoint</vt:lpstr>
      <vt:lpstr>Fundo de Participação dos Municípios</vt:lpstr>
      <vt:lpstr>Gasto com Pessoal / Lei de Responsabilidade Fiscal</vt:lpstr>
      <vt:lpstr>Apresentação do PowerPoint</vt:lpstr>
      <vt:lpstr>Apresentação do PowerPoint</vt:lpstr>
      <vt:lpstr>Como realocar e cortar gastos?</vt:lpstr>
      <vt:lpstr>Apresentação do PowerPoint</vt:lpstr>
      <vt:lpstr>Monitoramento e Avaliação no Ciclo da Política Pública</vt:lpstr>
      <vt:lpstr>Apresentação do PowerPoint</vt:lpstr>
      <vt:lpstr>Outros Tipos de Avaliação de Políticas</vt:lpstr>
      <vt:lpstr>Como melhorar a gestão municipal?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Convidado</cp:lastModifiedBy>
  <cp:revision>88</cp:revision>
  <dcterms:created xsi:type="dcterms:W3CDTF">2016-10-06T22:46:18Z</dcterms:created>
  <dcterms:modified xsi:type="dcterms:W3CDTF">2016-11-22T11:28:33Z</dcterms:modified>
</cp:coreProperties>
</file>