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59" r:id="rId3"/>
    <p:sldId id="263" r:id="rId4"/>
    <p:sldId id="264" r:id="rId5"/>
    <p:sldId id="260" r:id="rId6"/>
    <p:sldId id="270" r:id="rId7"/>
    <p:sldId id="268" r:id="rId8"/>
    <p:sldId id="279" r:id="rId9"/>
    <p:sldId id="262" r:id="rId10"/>
    <p:sldId id="280" r:id="rId11"/>
    <p:sldId id="286" r:id="rId12"/>
    <p:sldId id="281" r:id="rId13"/>
    <p:sldId id="282" r:id="rId14"/>
    <p:sldId id="283" r:id="rId15"/>
    <p:sldId id="285" r:id="rId16"/>
    <p:sldId id="276" r:id="rId17"/>
    <p:sldId id="274" r:id="rId18"/>
    <p:sldId id="284" r:id="rId19"/>
    <p:sldId id="267" r:id="rId20"/>
    <p:sldId id="26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68081" autoAdjust="0"/>
  </p:normalViewPr>
  <p:slideViewPr>
    <p:cSldViewPr snapToGrid="0">
      <p:cViewPr varScale="1">
        <p:scale>
          <a:sx n="61" d="100"/>
          <a:sy n="61" d="100"/>
        </p:scale>
        <p:origin x="2102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Planilha_do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/>
              <a:t>Cenário</a:t>
            </a:r>
            <a:r>
              <a:rPr lang="pt-BR" baseline="0" dirty="0"/>
              <a:t> Nacional 2014</a:t>
            </a:r>
            <a:endParaRPr lang="pt-BR" dirty="0"/>
          </a:p>
        </c:rich>
      </c:tx>
      <c:layout>
        <c:manualLayout>
          <c:xMode val="edge"/>
          <c:yMode val="edge"/>
          <c:x val="0.1755211327519674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3372331439336393"/>
          <c:y val="0.22639343825184133"/>
          <c:w val="0.39245723314393366"/>
          <c:h val="0.66229517611418653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992-442D-B19A-79843AC5467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992-442D-B19A-79843AC5467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992-442D-B19A-79843AC54677}"/>
              </c:ext>
            </c:extLst>
          </c:dPt>
          <c:dPt>
            <c:idx val="3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992-442D-B19A-79843AC5467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992-442D-B19A-79843AC5467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9992-442D-B19A-79843AC54677}"/>
              </c:ext>
            </c:extLst>
          </c:dPt>
          <c:dPt>
            <c:idx val="6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992-442D-B19A-79843AC5467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9992-442D-B19A-79843AC54677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9992-442D-B19A-79843AC54677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9992-442D-B19A-79843AC54677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9992-442D-B19A-79843AC54677}"/>
              </c:ext>
            </c:extLst>
          </c:dPt>
          <c:dLbls>
            <c:dLbl>
              <c:idx val="0"/>
              <c:layout>
                <c:manualLayout>
                  <c:x val="0.11666666666666667"/>
                  <c:y val="-0.1435185185185185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992-442D-B19A-79843AC5467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992-442D-B19A-79843AC5467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992-442D-B19A-79843AC5467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9992-442D-B19A-79843AC54677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9992-442D-B19A-79843AC54677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9992-442D-B19A-79843AC54677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8.6111111111111138E-2"/>
                  <c:y val="-0.1944444444444444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9992-442D-B19A-79843AC54677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9992-442D-B19A-79843AC54677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9992-442D-B19A-79843AC5467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('Cacau por UF'!$B$26,'Cacau por UF'!$B$51,'Cacau por UF'!$B$76,'Cacau por UF'!$B$101,'Cacau por UF'!$B$126,'Cacau por UF'!$B$151,'Cacau por UF'!$B$176,'Cacau por UF'!$B$201,'Cacau por UF'!$B$226,'Cacau por UF'!$B$251,'Cacau por UF'!$B$276)</c:f>
              <c:strCache>
                <c:ptCount val="11"/>
                <c:pt idx="0">
                  <c:v>Rondônia</c:v>
                </c:pt>
                <c:pt idx="1">
                  <c:v>Acre</c:v>
                </c:pt>
                <c:pt idx="2">
                  <c:v>Amazonas</c:v>
                </c:pt>
                <c:pt idx="3">
                  <c:v>Pará</c:v>
                </c:pt>
                <c:pt idx="4">
                  <c:v>Tocantins</c:v>
                </c:pt>
                <c:pt idx="5">
                  <c:v>Maranhão</c:v>
                </c:pt>
                <c:pt idx="6">
                  <c:v>Bahia</c:v>
                </c:pt>
                <c:pt idx="7">
                  <c:v>Minas Gerais</c:v>
                </c:pt>
                <c:pt idx="8">
                  <c:v>Espírito Santo</c:v>
                </c:pt>
                <c:pt idx="9">
                  <c:v>São Paulo</c:v>
                </c:pt>
                <c:pt idx="10">
                  <c:v>Mato Grosso</c:v>
                </c:pt>
              </c:strCache>
            </c:strRef>
          </c:cat>
          <c:val>
            <c:numRef>
              <c:f>('Cacau por UF'!$C$26,'Cacau por UF'!$C$51,'Cacau por UF'!$C$76,'Cacau por UF'!$C$101,'Cacau por UF'!$C$126,'Cacau por UF'!$C$151,'Cacau por UF'!$C$176,'Cacau por UF'!$C$201,'Cacau por UF'!$C$226,'Cacau por UF'!$C$251,'Cacau por UF'!$C$276)</c:f>
              <c:numCache>
                <c:formatCode>#,##0</c:formatCode>
                <c:ptCount val="11"/>
                <c:pt idx="0">
                  <c:v>5231</c:v>
                </c:pt>
                <c:pt idx="1">
                  <c:v>0</c:v>
                </c:pt>
                <c:pt idx="2">
                  <c:v>2169</c:v>
                </c:pt>
                <c:pt idx="3">
                  <c:v>100293</c:v>
                </c:pt>
                <c:pt idx="4">
                  <c:v>0</c:v>
                </c:pt>
                <c:pt idx="5">
                  <c:v>0</c:v>
                </c:pt>
                <c:pt idx="6">
                  <c:v>161096</c:v>
                </c:pt>
                <c:pt idx="7">
                  <c:v>120</c:v>
                </c:pt>
                <c:pt idx="8">
                  <c:v>4300</c:v>
                </c:pt>
                <c:pt idx="9">
                  <c:v>0</c:v>
                </c:pt>
                <c:pt idx="10">
                  <c:v>582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9992-442D-B19A-79843AC5467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1"/>
        <c:delete val="1"/>
      </c:legendEntry>
      <c:legendEntry>
        <c:idx val="2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egendEntry>
        <c:idx val="1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B6EBC-6B07-4C73-812D-9B2D33503C42}" type="datetimeFigureOut">
              <a:rPr lang="pt-BR" smtClean="0"/>
              <a:t>22/11/2016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550835-86AE-4505-BB3A-5679DA63B5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9921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0" dirty="0">
                <a:latin typeface="DIN Offc Pro" pitchFamily="34" charset="0"/>
                <a:ea typeface="MS PGothic"/>
                <a:cs typeface="Arial"/>
              </a:rPr>
              <a:t>É uma organização gerenciada por profissionais especialistas, cujo o objetivo é </a:t>
            </a:r>
            <a:r>
              <a:rPr lang="pt-BR" sz="1200" b="1" u="sng" kern="0" dirty="0">
                <a:solidFill>
                  <a:schemeClr val="accent6">
                    <a:lumMod val="75000"/>
                  </a:schemeClr>
                </a:solidFill>
                <a:latin typeface="DIN Offc Pro" pitchFamily="34" charset="0"/>
                <a:ea typeface="MS PGothic"/>
                <a:cs typeface="Arial"/>
              </a:rPr>
              <a:t>promover o desenvolvimento da região</a:t>
            </a:r>
            <a:r>
              <a:rPr lang="pt-BR" sz="1200" b="1" kern="0" dirty="0">
                <a:latin typeface="DIN Offc Pro" pitchFamily="34" charset="0"/>
                <a:ea typeface="MS PGothic"/>
                <a:cs typeface="Arial"/>
              </a:rPr>
              <a:t> pela promoção da </a:t>
            </a:r>
            <a:r>
              <a:rPr lang="pt-BR" sz="1200" b="1" u="sng" kern="0" dirty="0">
                <a:solidFill>
                  <a:schemeClr val="accent6">
                    <a:lumMod val="75000"/>
                  </a:schemeClr>
                </a:solidFill>
                <a:latin typeface="DIN Offc Pro" pitchFamily="34" charset="0"/>
                <a:ea typeface="MS PGothic"/>
                <a:cs typeface="Arial"/>
              </a:rPr>
              <a:t>cultura da inovação e competitividade</a:t>
            </a:r>
            <a:r>
              <a:rPr lang="pt-BR" sz="1200" b="1" kern="0" dirty="0">
                <a:latin typeface="DIN Offc Pro" pitchFamily="34" charset="0"/>
                <a:ea typeface="MS PGothic"/>
                <a:cs typeface="Arial"/>
              </a:rPr>
              <a:t> das empresas e das instituições de base tecnológica associadas.</a:t>
            </a:r>
            <a:endParaRPr kumimoji="0" lang="pt-BR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DIN Offc Pro" pitchFamily="34" charset="0"/>
              <a:ea typeface="MS PGothic"/>
              <a:cs typeface="Arial"/>
            </a:endParaRPr>
          </a:p>
          <a:p>
            <a:pPr marL="457200" marR="0" lvl="0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DIN Offc Pro" pitchFamily="34" charset="0"/>
              <a:ea typeface="MS PGothic"/>
              <a:cs typeface="Arial" pitchFamily="34" charset="0"/>
            </a:endParaRPr>
          </a:p>
          <a:p>
            <a:pPr marL="457200" marR="0" lvl="0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050" b="1" kern="0" dirty="0" err="1">
                <a:latin typeface="DIN Offc Pro" pitchFamily="34" charset="0"/>
                <a:ea typeface="MS PGothic"/>
                <a:cs typeface="Arial" pitchFamily="34" charset="0"/>
              </a:rPr>
              <a:t>Ele</a:t>
            </a:r>
            <a:r>
              <a:rPr lang="en-US" sz="1050" b="1" kern="0" dirty="0">
                <a:latin typeface="DIN Offc Pro" pitchFamily="34" charset="0"/>
                <a:ea typeface="MS PGothic"/>
                <a:cs typeface="Arial" pitchFamily="34" charset="0"/>
              </a:rPr>
              <a:t> </a:t>
            </a:r>
            <a:r>
              <a:rPr lang="en-US" sz="1050" b="1" kern="0" dirty="0" err="1">
                <a:latin typeface="DIN Offc Pro" pitchFamily="34" charset="0"/>
                <a:ea typeface="MS PGothic"/>
                <a:cs typeface="Arial" pitchFamily="34" charset="0"/>
              </a:rPr>
              <a:t>estimula</a:t>
            </a:r>
            <a:r>
              <a:rPr lang="en-US" sz="1050" b="1" kern="0" dirty="0">
                <a:latin typeface="DIN Offc Pro" pitchFamily="34" charset="0"/>
                <a:ea typeface="MS PGothic"/>
                <a:cs typeface="Arial" pitchFamily="34" charset="0"/>
              </a:rPr>
              <a:t> e </a:t>
            </a:r>
            <a:r>
              <a:rPr lang="en-US" sz="1050" b="1" kern="0" dirty="0" err="1">
                <a:latin typeface="DIN Offc Pro" pitchFamily="34" charset="0"/>
                <a:ea typeface="MS PGothic"/>
                <a:cs typeface="Arial" pitchFamily="34" charset="0"/>
              </a:rPr>
              <a:t>gerencia</a:t>
            </a:r>
            <a:r>
              <a:rPr lang="en-US" sz="1050" b="1" kern="0" dirty="0">
                <a:latin typeface="DIN Offc Pro" pitchFamily="34" charset="0"/>
                <a:ea typeface="MS PGothic"/>
                <a:cs typeface="Arial" pitchFamily="34" charset="0"/>
              </a:rPr>
              <a:t> o </a:t>
            </a:r>
            <a:r>
              <a:rPr lang="en-US" sz="1050" b="1" u="sng" kern="0" dirty="0" err="1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ea typeface="MS PGothic"/>
                <a:cs typeface="Arial" pitchFamily="34" charset="0"/>
              </a:rPr>
              <a:t>fluxo</a:t>
            </a:r>
            <a:r>
              <a:rPr lang="en-US" sz="1050" b="1" u="sng" kern="0" dirty="0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ea typeface="MS PGothic"/>
                <a:cs typeface="Arial" pitchFamily="34" charset="0"/>
              </a:rPr>
              <a:t> de </a:t>
            </a:r>
            <a:r>
              <a:rPr lang="en-US" sz="1050" b="1" u="sng" kern="0" dirty="0" err="1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ea typeface="MS PGothic"/>
                <a:cs typeface="Arial" pitchFamily="34" charset="0"/>
              </a:rPr>
              <a:t>conhecimento</a:t>
            </a:r>
            <a:r>
              <a:rPr lang="en-US" sz="1050" b="1" u="sng" kern="0" dirty="0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ea typeface="MS PGothic"/>
                <a:cs typeface="Arial" pitchFamily="34" charset="0"/>
              </a:rPr>
              <a:t> </a:t>
            </a:r>
            <a:r>
              <a:rPr lang="en-US" sz="1050" b="1" kern="0" dirty="0">
                <a:latin typeface="DIN Offc Pro" pitchFamily="34" charset="0"/>
                <a:ea typeface="MS PGothic"/>
                <a:cs typeface="Arial" pitchFamily="34" charset="0"/>
              </a:rPr>
              <a:t>e </a:t>
            </a:r>
            <a:r>
              <a:rPr lang="en-US" sz="1050" b="1" kern="0" dirty="0" err="1">
                <a:latin typeface="DIN Offc Pro" pitchFamily="34" charset="0"/>
                <a:ea typeface="MS PGothic"/>
                <a:cs typeface="Arial" pitchFamily="34" charset="0"/>
              </a:rPr>
              <a:t>tecnologia</a:t>
            </a:r>
            <a:r>
              <a:rPr lang="en-US" sz="1050" b="1" kern="0" dirty="0">
                <a:latin typeface="DIN Offc Pro" pitchFamily="34" charset="0"/>
                <a:ea typeface="MS PGothic"/>
                <a:cs typeface="Arial" pitchFamily="34" charset="0"/>
              </a:rPr>
              <a:t> entre as </a:t>
            </a:r>
            <a:r>
              <a:rPr lang="en-US" sz="1050" b="1" kern="0" dirty="0" err="1">
                <a:latin typeface="DIN Offc Pro" pitchFamily="34" charset="0"/>
                <a:ea typeface="MS PGothic"/>
                <a:cs typeface="Arial" pitchFamily="34" charset="0"/>
              </a:rPr>
              <a:t>Universidades</a:t>
            </a:r>
            <a:r>
              <a:rPr lang="en-US" sz="1050" b="1" kern="0" dirty="0">
                <a:latin typeface="DIN Offc Pro" pitchFamily="34" charset="0"/>
                <a:ea typeface="MS PGothic"/>
                <a:cs typeface="Arial" pitchFamily="34" charset="0"/>
              </a:rPr>
              <a:t>, </a:t>
            </a:r>
            <a:r>
              <a:rPr lang="en-US" sz="1050" b="1" kern="0" dirty="0" err="1">
                <a:latin typeface="DIN Offc Pro" pitchFamily="34" charset="0"/>
                <a:ea typeface="MS PGothic"/>
                <a:cs typeface="Arial" pitchFamily="34" charset="0"/>
              </a:rPr>
              <a:t>instituições</a:t>
            </a:r>
            <a:r>
              <a:rPr lang="en-US" sz="1050" b="1" kern="0" dirty="0">
                <a:latin typeface="DIN Offc Pro" pitchFamily="34" charset="0"/>
                <a:ea typeface="MS PGothic"/>
                <a:cs typeface="Arial" pitchFamily="34" charset="0"/>
              </a:rPr>
              <a:t> de P&amp;D, </a:t>
            </a:r>
            <a:r>
              <a:rPr lang="en-US" sz="1050" b="1" kern="0" dirty="0" err="1">
                <a:latin typeface="DIN Offc Pro" pitchFamily="34" charset="0"/>
                <a:ea typeface="MS PGothic"/>
                <a:cs typeface="Arial" pitchFamily="34" charset="0"/>
              </a:rPr>
              <a:t>empresas</a:t>
            </a:r>
            <a:r>
              <a:rPr lang="en-US" sz="1050" b="1" kern="0" dirty="0">
                <a:latin typeface="DIN Offc Pro" pitchFamily="34" charset="0"/>
                <a:ea typeface="MS PGothic"/>
                <a:cs typeface="Arial" pitchFamily="34" charset="0"/>
              </a:rPr>
              <a:t> e </a:t>
            </a:r>
            <a:r>
              <a:rPr lang="en-US" sz="1050" b="1" kern="0" dirty="0" err="1">
                <a:latin typeface="DIN Offc Pro" pitchFamily="34" charset="0"/>
                <a:ea typeface="MS PGothic"/>
                <a:cs typeface="Arial" pitchFamily="34" charset="0"/>
              </a:rPr>
              <a:t>mercado</a:t>
            </a:r>
            <a:r>
              <a:rPr lang="en-US" sz="1050" b="1" kern="0" dirty="0">
                <a:latin typeface="DIN Offc Pro" pitchFamily="34" charset="0"/>
                <a:ea typeface="MS PGothic"/>
                <a:cs typeface="Arial" pitchFamily="34" charset="0"/>
              </a:rPr>
              <a:t>;</a:t>
            </a:r>
            <a:br>
              <a:rPr lang="en-US" sz="1050" b="1" kern="0" dirty="0">
                <a:latin typeface="DIN Offc Pro" pitchFamily="34" charset="0"/>
                <a:ea typeface="MS PGothic"/>
                <a:cs typeface="Arial" pitchFamily="34" charset="0"/>
              </a:rPr>
            </a:br>
            <a:endParaRPr lang="en-US" sz="1050" b="1" kern="0" dirty="0">
              <a:latin typeface="DIN Offc Pro" pitchFamily="34" charset="0"/>
              <a:ea typeface="MS PGothic"/>
              <a:cs typeface="Arial" pitchFamily="34" charset="0"/>
            </a:endParaRPr>
          </a:p>
          <a:p>
            <a:pPr marL="457200" marR="0" lvl="0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050" b="1" kern="0" dirty="0" err="1">
                <a:latin typeface="DIN Offc Pro" pitchFamily="34" charset="0"/>
                <a:ea typeface="MS PGothic"/>
                <a:cs typeface="Arial" pitchFamily="34" charset="0"/>
              </a:rPr>
              <a:t>Facilita</a:t>
            </a:r>
            <a:r>
              <a:rPr lang="en-US" sz="1050" b="1" kern="0" dirty="0">
                <a:latin typeface="DIN Offc Pro" pitchFamily="34" charset="0"/>
                <a:ea typeface="MS PGothic"/>
                <a:cs typeface="Arial" pitchFamily="34" charset="0"/>
              </a:rPr>
              <a:t> a </a:t>
            </a:r>
            <a:r>
              <a:rPr lang="en-US" sz="1050" b="1" kern="0" dirty="0" err="1">
                <a:latin typeface="DIN Offc Pro" pitchFamily="34" charset="0"/>
                <a:ea typeface="MS PGothic"/>
                <a:cs typeface="Arial" pitchFamily="34" charset="0"/>
              </a:rPr>
              <a:t>criação</a:t>
            </a:r>
            <a:r>
              <a:rPr lang="en-US" sz="1050" b="1" kern="0" dirty="0">
                <a:latin typeface="DIN Offc Pro" pitchFamily="34" charset="0"/>
                <a:ea typeface="MS PGothic"/>
                <a:cs typeface="Arial" pitchFamily="34" charset="0"/>
              </a:rPr>
              <a:t> e </a:t>
            </a:r>
            <a:r>
              <a:rPr lang="en-US" sz="1050" b="1" kern="0" dirty="0" err="1">
                <a:latin typeface="DIN Offc Pro" pitchFamily="34" charset="0"/>
                <a:ea typeface="MS PGothic"/>
                <a:cs typeface="Arial" pitchFamily="34" charset="0"/>
              </a:rPr>
              <a:t>crescimento</a:t>
            </a:r>
            <a:r>
              <a:rPr lang="en-US" sz="1050" b="1" kern="0" dirty="0">
                <a:latin typeface="DIN Offc Pro" pitchFamily="34" charset="0"/>
                <a:ea typeface="MS PGothic"/>
                <a:cs typeface="Arial" pitchFamily="34" charset="0"/>
              </a:rPr>
              <a:t> de </a:t>
            </a:r>
            <a:r>
              <a:rPr lang="en-US" sz="1050" b="1" u="sng" kern="0" dirty="0" err="1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ea typeface="MS PGothic"/>
                <a:cs typeface="Arial" pitchFamily="34" charset="0"/>
              </a:rPr>
              <a:t>empresas</a:t>
            </a:r>
            <a:r>
              <a:rPr lang="en-US" sz="1050" b="1" u="sng" kern="0" dirty="0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ea typeface="MS PGothic"/>
                <a:cs typeface="Arial" pitchFamily="34" charset="0"/>
              </a:rPr>
              <a:t> </a:t>
            </a:r>
            <a:r>
              <a:rPr lang="en-US" sz="1050" b="1" u="sng" kern="0" dirty="0" err="1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ea typeface="MS PGothic"/>
                <a:cs typeface="Arial" pitchFamily="34" charset="0"/>
              </a:rPr>
              <a:t>inovadoras</a:t>
            </a:r>
            <a:r>
              <a:rPr lang="en-US" sz="1050" b="1" u="sng" kern="0" dirty="0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ea typeface="MS PGothic"/>
                <a:cs typeface="Arial" pitchFamily="34" charset="0"/>
              </a:rPr>
              <a:t> </a:t>
            </a:r>
            <a:r>
              <a:rPr lang="en-US" sz="1050" b="1" kern="0" dirty="0" err="1">
                <a:latin typeface="DIN Offc Pro" pitchFamily="34" charset="0"/>
                <a:ea typeface="MS PGothic"/>
                <a:cs typeface="Arial" pitchFamily="34" charset="0"/>
              </a:rPr>
              <a:t>por</a:t>
            </a:r>
            <a:r>
              <a:rPr lang="en-US" sz="1050" b="1" kern="0" dirty="0">
                <a:latin typeface="DIN Offc Pro" pitchFamily="34" charset="0"/>
                <a:ea typeface="MS PGothic"/>
                <a:cs typeface="Arial" pitchFamily="34" charset="0"/>
              </a:rPr>
              <a:t> </a:t>
            </a:r>
            <a:r>
              <a:rPr lang="en-US" sz="1050" b="1" kern="0" dirty="0" err="1">
                <a:latin typeface="DIN Offc Pro" pitchFamily="34" charset="0"/>
                <a:ea typeface="MS PGothic"/>
                <a:cs typeface="Arial" pitchFamily="34" charset="0"/>
              </a:rPr>
              <a:t>meio</a:t>
            </a:r>
            <a:r>
              <a:rPr lang="en-US" sz="1050" b="1" kern="0" dirty="0">
                <a:latin typeface="DIN Offc Pro" pitchFamily="34" charset="0"/>
                <a:ea typeface="MS PGothic"/>
                <a:cs typeface="Arial" pitchFamily="34" charset="0"/>
              </a:rPr>
              <a:t> da </a:t>
            </a:r>
            <a:r>
              <a:rPr lang="en-US" sz="1050" b="1" u="sng" kern="0" dirty="0" err="1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ea typeface="MS PGothic"/>
                <a:cs typeface="Arial" pitchFamily="34" charset="0"/>
              </a:rPr>
              <a:t>incubação</a:t>
            </a:r>
            <a:r>
              <a:rPr lang="en-US" sz="1050" b="1" u="sng" kern="0" dirty="0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ea typeface="MS PGothic"/>
                <a:cs typeface="Arial" pitchFamily="34" charset="0"/>
              </a:rPr>
              <a:t> e </a:t>
            </a:r>
            <a:r>
              <a:rPr lang="en-US" sz="1050" b="1" u="sng" kern="0" dirty="0" err="1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ea typeface="MS PGothic"/>
                <a:cs typeface="Arial" pitchFamily="34" charset="0"/>
              </a:rPr>
              <a:t>processos</a:t>
            </a:r>
            <a:r>
              <a:rPr lang="en-US" sz="1050" b="1" u="sng" kern="0" dirty="0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ea typeface="MS PGothic"/>
                <a:cs typeface="Arial" pitchFamily="34" charset="0"/>
              </a:rPr>
              <a:t> de spin-off</a:t>
            </a:r>
            <a:r>
              <a:rPr lang="en-US" sz="1050" b="1" kern="0" dirty="0">
                <a:latin typeface="DIN Offc Pro" pitchFamily="34" charset="0"/>
                <a:ea typeface="MS PGothic"/>
                <a:cs typeface="Arial" pitchFamily="34" charset="0"/>
              </a:rPr>
              <a:t>;</a:t>
            </a:r>
            <a:br>
              <a:rPr lang="en-US" sz="1050" b="1" kern="0" dirty="0">
                <a:latin typeface="DIN Offc Pro" pitchFamily="34" charset="0"/>
                <a:ea typeface="MS PGothic"/>
                <a:cs typeface="Arial" pitchFamily="34" charset="0"/>
              </a:rPr>
            </a:br>
            <a:endParaRPr lang="en-US" sz="1050" b="1" kern="0" dirty="0">
              <a:latin typeface="DIN Offc Pro" pitchFamily="34" charset="0"/>
              <a:ea typeface="MS PGothic"/>
              <a:cs typeface="Arial" pitchFamily="34" charset="0"/>
            </a:endParaRPr>
          </a:p>
          <a:p>
            <a:pPr marL="457200" marR="0" lvl="0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050" b="1" kern="0" dirty="0" err="1">
                <a:latin typeface="DIN Offc Pro" pitchFamily="34" charset="0"/>
                <a:ea typeface="MS PGothic"/>
                <a:cs typeface="Arial" pitchFamily="34" charset="0"/>
              </a:rPr>
              <a:t>Provê</a:t>
            </a:r>
            <a:r>
              <a:rPr lang="en-US" sz="1050" b="1" kern="0" dirty="0">
                <a:latin typeface="DIN Offc Pro" pitchFamily="34" charset="0"/>
                <a:ea typeface="MS PGothic"/>
                <a:cs typeface="Arial" pitchFamily="34" charset="0"/>
              </a:rPr>
              <a:t> outros </a:t>
            </a:r>
            <a:r>
              <a:rPr lang="en-US" sz="1050" b="1" u="sng" kern="0" dirty="0" err="1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ea typeface="MS PGothic"/>
                <a:cs typeface="Arial" pitchFamily="34" charset="0"/>
              </a:rPr>
              <a:t>serviços</a:t>
            </a:r>
            <a:r>
              <a:rPr lang="en-US" sz="1050" b="1" u="sng" kern="0" dirty="0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ea typeface="MS PGothic"/>
                <a:cs typeface="Arial" pitchFamily="34" charset="0"/>
              </a:rPr>
              <a:t> de valor </a:t>
            </a:r>
            <a:r>
              <a:rPr lang="en-US" sz="1050" b="1" u="sng" kern="0" dirty="0" err="1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ea typeface="MS PGothic"/>
                <a:cs typeface="Arial" pitchFamily="34" charset="0"/>
              </a:rPr>
              <a:t>agregado</a:t>
            </a:r>
            <a:r>
              <a:rPr lang="en-US" sz="1050" b="1" u="sng" kern="0" dirty="0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ea typeface="MS PGothic"/>
                <a:cs typeface="Arial" pitchFamily="34" charset="0"/>
              </a:rPr>
              <a:t>, </a:t>
            </a:r>
            <a:r>
              <a:rPr lang="en-US" sz="1050" b="1" u="sng" kern="0" dirty="0" err="1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ea typeface="MS PGothic"/>
                <a:cs typeface="Arial" pitchFamily="34" charset="0"/>
              </a:rPr>
              <a:t>espaço</a:t>
            </a:r>
            <a:r>
              <a:rPr lang="en-US" sz="1050" b="1" u="sng" kern="0" dirty="0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ea typeface="MS PGothic"/>
                <a:cs typeface="Arial" pitchFamily="34" charset="0"/>
              </a:rPr>
              <a:t> e </a:t>
            </a:r>
            <a:r>
              <a:rPr lang="en-US" sz="1050" b="1" u="sng" kern="0" dirty="0" err="1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ea typeface="MS PGothic"/>
                <a:cs typeface="Arial" pitchFamily="34" charset="0"/>
              </a:rPr>
              <a:t>facilidades</a:t>
            </a:r>
            <a:r>
              <a:rPr lang="en-US" sz="1050" b="1" u="sng" kern="0" dirty="0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ea typeface="MS PGothic"/>
                <a:cs typeface="Arial" pitchFamily="34" charset="0"/>
              </a:rPr>
              <a:t> de </a:t>
            </a:r>
            <a:r>
              <a:rPr lang="en-US" sz="1050" b="1" u="sng" kern="0" dirty="0" err="1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ea typeface="MS PGothic"/>
                <a:cs typeface="Arial" pitchFamily="34" charset="0"/>
              </a:rPr>
              <a:t>alta</a:t>
            </a:r>
            <a:r>
              <a:rPr lang="en-US" sz="1050" b="1" u="sng" kern="0" dirty="0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ea typeface="MS PGothic"/>
                <a:cs typeface="Arial" pitchFamily="34" charset="0"/>
              </a:rPr>
              <a:t> </a:t>
            </a:r>
            <a:r>
              <a:rPr lang="en-US" sz="1050" b="1" u="sng" kern="0" dirty="0" err="1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ea typeface="MS PGothic"/>
                <a:cs typeface="Arial" pitchFamily="34" charset="0"/>
              </a:rPr>
              <a:t>qualidade</a:t>
            </a:r>
            <a:r>
              <a:rPr lang="en-US" sz="1050" b="1" kern="0" dirty="0">
                <a:latin typeface="DIN Offc Pro" pitchFamily="34" charset="0"/>
                <a:ea typeface="MS PGothic"/>
                <a:cs typeface="Arial" pitchFamily="34" charset="0"/>
              </a:rPr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50835-86AE-4505-BB3A-5679DA63B5C8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662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412875" y="1162050"/>
            <a:ext cx="4186238" cy="31384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– Apresentação da solução: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Apresentar a proposta de valor do empreendimento, identificando as inovações pretendidas.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rapidamente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solução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propõe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necessidade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oportunidade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destacando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inovação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diferenciação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colaboradores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do Parque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Tecnologico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Sul da Bahia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pretendemos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implementar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Pesquisa 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plataforma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digital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dedicados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cacau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chocolate.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Cujo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oferta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laboratoriais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consultoria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voltados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estabelecimento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melhoria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dos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padrões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qualidade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F3D63-7278-4A94-88FD-49ECFCAD0DBC}" type="slidenum">
              <a:rPr lang="pt-BR" smtClean="0"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95772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– Diferencial da proposta :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Indicar as vantagens competitivas que dispõe perante o mercado.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Falar da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possibilidade de ser um agente certificador.</a:t>
            </a:r>
          </a:p>
          <a:p>
            <a:endParaRPr lang="pt-BR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 proposta é ser o primeiro laboratório regional acreditado para análise de cacau e chocolate.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Instrução Normativa nº 38, em 30.06.2008, com vigência a partir de outubro do mesmo ano, criou o REGULAMENTO TÉCNICO DE IDENTIDADE E QUALIDADE DAS AMÊNDOAS DE CACAU, definindo um novo PADRÃO OFICIAL do cacau brasileiro.  </a:t>
            </a:r>
          </a:p>
          <a:p>
            <a:endParaRPr lang="pt-BR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93244-F88E-4F1F-84B9-EB87D3A9D1A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9152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50835-86AE-4505-BB3A-5679DA63B5C8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933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1</a:t>
            </a:r>
            <a:r>
              <a:rPr lang="pt-BR" baseline="0" dirty="0"/>
              <a:t> na região Norte </a:t>
            </a:r>
            <a:r>
              <a:rPr lang="pt-BR" dirty="0"/>
              <a:t>5</a:t>
            </a:r>
            <a:r>
              <a:rPr lang="pt-BR" baseline="0" dirty="0"/>
              <a:t> no Nordeste e 13 no Sudeste e 11 Sul</a:t>
            </a:r>
          </a:p>
          <a:p>
            <a:endParaRPr lang="pt-BR" baseline="0" dirty="0"/>
          </a:p>
          <a:p>
            <a:r>
              <a:rPr lang="pt-BR" i="1" dirty="0">
                <a:effectLst/>
              </a:rPr>
              <a:t>O retrato dos Parques Tecnológicos </a:t>
            </a:r>
            <a:endParaRPr lang="pt-BR" dirty="0">
              <a:effectLst/>
            </a:endParaRPr>
          </a:p>
          <a:p>
            <a:r>
              <a:rPr lang="pt-BR" dirty="0">
                <a:effectLst/>
              </a:rPr>
              <a:t>O país tem </a:t>
            </a:r>
            <a:r>
              <a:rPr lang="pt-BR" b="1" dirty="0">
                <a:effectLst/>
              </a:rPr>
              <a:t>94</a:t>
            </a:r>
            <a:r>
              <a:rPr lang="pt-BR" dirty="0">
                <a:effectLst/>
              </a:rPr>
              <a:t> parques tecnológicos</a:t>
            </a:r>
          </a:p>
          <a:p>
            <a:r>
              <a:rPr lang="pt-BR" b="1" dirty="0">
                <a:effectLst/>
              </a:rPr>
              <a:t>28</a:t>
            </a:r>
            <a:r>
              <a:rPr lang="pt-BR" dirty="0">
                <a:effectLst/>
              </a:rPr>
              <a:t> estão em operação efetiva</a:t>
            </a:r>
          </a:p>
          <a:p>
            <a:r>
              <a:rPr lang="pt-BR" b="1" dirty="0">
                <a:effectLst/>
              </a:rPr>
              <a:t>939</a:t>
            </a:r>
            <a:r>
              <a:rPr lang="pt-BR" dirty="0">
                <a:effectLst/>
              </a:rPr>
              <a:t> empresas em operação</a:t>
            </a:r>
          </a:p>
          <a:p>
            <a:r>
              <a:rPr lang="pt-BR" b="1" dirty="0">
                <a:effectLst/>
              </a:rPr>
              <a:t>32.237</a:t>
            </a:r>
            <a:r>
              <a:rPr lang="pt-BR" dirty="0">
                <a:effectLst/>
              </a:rPr>
              <a:t> empregos gerados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50835-86AE-4505-BB3A-5679DA63B5C8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0312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porto digital um dos exemplos</a:t>
            </a:r>
            <a:r>
              <a:rPr lang="pt-BR" baseline="0" dirty="0"/>
              <a:t> de sucesso de parque no nosso País, com faturamento de cerca de 1 bi</a:t>
            </a:r>
            <a:br>
              <a:rPr lang="pt-BR" baseline="0" dirty="0"/>
            </a:br>
            <a:r>
              <a:rPr lang="pt-BR" baseline="0" dirty="0"/>
              <a:t>Mais de 200 empresas incubadas.  Esse foi o Modelo utilizado por nós para criação do PCTSULBA.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50835-86AE-4505-BB3A-5679DA63B5C8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5296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i="1" dirty="0"/>
              <a:t>CEPEDI</a:t>
            </a:r>
            <a:r>
              <a:rPr lang="pt-BR" dirty="0"/>
              <a:t> - Centro de Pesquisa e Desenvolvimento Tecnológico em Informática e </a:t>
            </a:r>
            <a:r>
              <a:rPr lang="pt-BR" dirty="0" err="1"/>
              <a:t>Eletro-eletrônica</a:t>
            </a:r>
            <a:r>
              <a:rPr lang="pt-BR" dirty="0"/>
              <a:t> de </a:t>
            </a:r>
            <a:r>
              <a:rPr lang="pt-BR" i="1" dirty="0"/>
              <a:t>Ilhéus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SINEC - Sindicato da Indústria de Aparelhos Elétricos, Eletrônicos, Computadores e similares de </a:t>
            </a:r>
            <a:r>
              <a:rPr lang="pt-BR" i="1" dirty="0"/>
              <a:t>Ilhéus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0B438-1ABA-4120-8F3B-D4CFB88DC227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927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50835-86AE-4505-BB3A-5679DA63B5C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7612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330 m</a:t>
            </a:r>
            <a:r>
              <a:rPr lang="pt-BR" sz="1200" b="1" baseline="30000" dirty="0"/>
              <a:t>2   </a:t>
            </a:r>
            <a:r>
              <a:rPr lang="pt-BR" dirty="0"/>
              <a:t>de área construída dedicadas ao Centro.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50835-86AE-4505-BB3A-5679DA63B5C8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5404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– Identificação da Oportunidade: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Definir a necessidade encontrada, o nicho e a conveniência da proposta.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 o mercado: Produtores de cacau e chocolate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oportunidades: Resolver o problema do padrão de qualidade.</a:t>
            </a:r>
          </a:p>
          <a:p>
            <a:endParaRPr lang="pt-BR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Fala: </a:t>
            </a:r>
            <a:r>
              <a:rPr lang="pt-BR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 muito 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tempo a produção de cacau foi </a:t>
            </a:r>
            <a:r>
              <a:rPr lang="pt-BR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única possibilidade de ganho real 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a maioria dos agricultores da região sul da Bahia.</a:t>
            </a:r>
            <a:b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Porém, nos últimos anos </a:t>
            </a:r>
            <a:r>
              <a:rPr lang="pt-BR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novas possibilidades 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surgiram na região fazendo com que os agricultores </a:t>
            </a:r>
            <a:r>
              <a:rPr lang="pt-BR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vislumbrassem novos horizontes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exemplo da produção de chocolate e a possibilidade da indicação de procedência. No entanto eles estão diante de um novo quadro....definir padrões de qualidade.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93244-F88E-4F1F-84B9-EB87D3A9D1A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6255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É</a:t>
            </a:r>
            <a:r>
              <a:rPr lang="pt-BR" baseline="0" dirty="0"/>
              <a:t> nesse gargalo que queremos atuar, propomos criar uma estrutura para dar suporte a essas demandas do setor de cacau e chocolate de origem.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93244-F88E-4F1F-84B9-EB87D3A9D1A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183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– Caracterização do Mercado:</a:t>
            </a:r>
            <a:r>
              <a:rPr lang="pt-BR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Potenciais consumidores, concorrentes, fornecedores, aspectos legais, sociais, culturais, ambientais, tecnológicos e/ou outros relevantes.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mercado na nossa região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muito favorável, nosso foco é uma volume de lotes para certificação na ordem de 13.000 mil sacas de cacau por ano. Isso representa apenas 0,5% do volume de produção da Bahia. Ou 6,18% do volume produzido só no município de ilhéus. Temos ainda a participação de 31 marcas locais de chocolate. A ´possibilidade de ser um agente de certificação para a Indicação geográfica e inovar na rotulagem dos produtos regionais por meio de informações físico-químicas e sensoriais.</a:t>
            </a:r>
          </a:p>
          <a:p>
            <a:endParaRPr lang="pt-BR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 de aprox. 10 milhões de reais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93244-F88E-4F1F-84B9-EB87D3A9D1A6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5847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E7CE-B632-451D-AD53-23DD48FD0C90}" type="datetimeFigureOut">
              <a:rPr lang="pt-BR" smtClean="0"/>
              <a:t>22/11/2016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7EE6-93A0-4A6B-BDC7-4BB4F8F3E1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5965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E7CE-B632-451D-AD53-23DD48FD0C90}" type="datetimeFigureOut">
              <a:rPr lang="pt-BR" smtClean="0"/>
              <a:t>22/11/2016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7EE6-93A0-4A6B-BDC7-4BB4F8F3E1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1864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E7CE-B632-451D-AD53-23DD48FD0C90}" type="datetimeFigureOut">
              <a:rPr lang="pt-BR" smtClean="0"/>
              <a:t>22/11/2016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7EE6-93A0-4A6B-BDC7-4BB4F8F3E1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2352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E7CE-B632-451D-AD53-23DD48FD0C90}" type="datetimeFigureOut">
              <a:rPr lang="pt-BR" smtClean="0"/>
              <a:t>22/11/2016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7EE6-93A0-4A6B-BDC7-4BB4F8F3E1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004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E7CE-B632-451D-AD53-23DD48FD0C90}" type="datetimeFigureOut">
              <a:rPr lang="pt-BR" smtClean="0"/>
              <a:t>22/11/2016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7EE6-93A0-4A6B-BDC7-4BB4F8F3E1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2284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E7CE-B632-451D-AD53-23DD48FD0C90}" type="datetimeFigureOut">
              <a:rPr lang="pt-BR" smtClean="0"/>
              <a:t>22/11/2016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7EE6-93A0-4A6B-BDC7-4BB4F8F3E1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4806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E7CE-B632-451D-AD53-23DD48FD0C90}" type="datetimeFigureOut">
              <a:rPr lang="pt-BR" smtClean="0"/>
              <a:t>22/11/2016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7EE6-93A0-4A6B-BDC7-4BB4F8F3E1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6994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E7CE-B632-451D-AD53-23DD48FD0C90}" type="datetimeFigureOut">
              <a:rPr lang="pt-BR" smtClean="0"/>
              <a:t>22/11/2016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7EE6-93A0-4A6B-BDC7-4BB4F8F3E1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0226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E7CE-B632-451D-AD53-23DD48FD0C90}" type="datetimeFigureOut">
              <a:rPr lang="pt-BR" smtClean="0"/>
              <a:t>22/11/2016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7EE6-93A0-4A6B-BDC7-4BB4F8F3E1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8653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E7CE-B632-451D-AD53-23DD48FD0C90}" type="datetimeFigureOut">
              <a:rPr lang="pt-BR" smtClean="0"/>
              <a:t>22/11/2016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7EE6-93A0-4A6B-BDC7-4BB4F8F3E1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1232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E7CE-B632-451D-AD53-23DD48FD0C90}" type="datetimeFigureOut">
              <a:rPr lang="pt-BR" smtClean="0"/>
              <a:t>22/11/2016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7EE6-93A0-4A6B-BDC7-4BB4F8F3E1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772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E7CE-B632-451D-AD53-23DD48FD0C90}" type="datetimeFigureOut">
              <a:rPr lang="pt-BR" smtClean="0"/>
              <a:t>22/11/2016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67EE6-93A0-4A6B-BDC7-4BB4F8F3E1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52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cristiano_villela@pctsb.org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7042"/>
            <a:ext cx="9146667" cy="469368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319" y="4724900"/>
            <a:ext cx="1340427" cy="115210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676274" y="4068041"/>
            <a:ext cx="5537489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700" kern="0" dirty="0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cs typeface="Arial"/>
              </a:rPr>
              <a:t>Parque Científico e Tecnológico do Sul da Bahia.</a:t>
            </a:r>
            <a:endParaRPr lang="en-US" sz="2100" kern="0" dirty="0">
              <a:solidFill>
                <a:schemeClr val="accent6">
                  <a:lumMod val="50000"/>
                </a:schemeClr>
              </a:solidFill>
              <a:latin typeface="DIN Offc Pro" pitchFamily="34" charset="0"/>
              <a:ea typeface="MS PGothic"/>
              <a:cs typeface="Arial" pitchFamily="34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676274" y="5027362"/>
            <a:ext cx="3314700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350" b="1" dirty="0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</a:rPr>
              <a:t>Dr. Cristiano Villela Dias, </a:t>
            </a:r>
          </a:p>
          <a:p>
            <a:r>
              <a:rPr lang="pt-BR" sz="1350" dirty="0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</a:rPr>
              <a:t>Secretário Geral</a:t>
            </a:r>
          </a:p>
          <a:p>
            <a:r>
              <a:rPr lang="pt-BR" sz="1350" dirty="0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</a:rPr>
              <a:t>c.villeladias@gmail.com</a:t>
            </a:r>
            <a:endParaRPr lang="en-US" sz="1350" dirty="0">
              <a:solidFill>
                <a:schemeClr val="accent6">
                  <a:lumMod val="50000"/>
                </a:schemeClr>
              </a:solidFill>
              <a:latin typeface="DIN Offc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97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57250"/>
            <a:ext cx="9144001" cy="513051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711" y="2182995"/>
            <a:ext cx="2194036" cy="12370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607" y="2196571"/>
            <a:ext cx="1984784" cy="12234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180" y="2193321"/>
            <a:ext cx="2190572" cy="12267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6091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t="16667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84421" y="969739"/>
            <a:ext cx="85751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</a:rPr>
              <a:t>Câmara dos Deputados aprova política de valorização do cacau brasileiro</a:t>
            </a:r>
          </a:p>
        </p:txBody>
      </p:sp>
      <p:sp>
        <p:nvSpPr>
          <p:cNvPr id="3" name="Retângulo 2"/>
          <p:cNvSpPr/>
          <p:nvPr/>
        </p:nvSpPr>
        <p:spPr>
          <a:xfrm>
            <a:off x="6074426" y="5491440"/>
            <a:ext cx="29893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dirty="0">
                <a:solidFill>
                  <a:schemeClr val="bg1"/>
                </a:solidFill>
              </a:rPr>
              <a:t>Mercado do Cacau 21/11/2016 10:18Hs</a:t>
            </a:r>
          </a:p>
        </p:txBody>
      </p:sp>
      <p:sp>
        <p:nvSpPr>
          <p:cNvPr id="5" name="Retângulo 4"/>
          <p:cNvSpPr/>
          <p:nvPr/>
        </p:nvSpPr>
        <p:spPr>
          <a:xfrm>
            <a:off x="206235" y="2272634"/>
            <a:ext cx="8809718" cy="147732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O Projeto de Lei 2677/15, do deputado Evair Vieira de Melo (PV-ES).</a:t>
            </a:r>
            <a:br>
              <a:rPr lang="pt-BR" b="1" dirty="0">
                <a:solidFill>
                  <a:schemeClr val="bg1"/>
                </a:solidFill>
              </a:rPr>
            </a:br>
            <a:r>
              <a:rPr lang="pt-BR" b="1" dirty="0">
                <a:solidFill>
                  <a:schemeClr val="bg1"/>
                </a:solidFill>
              </a:rPr>
              <a:t>A proposta define diretrizes e instrumentos para aumentar o padrão de qualidade do cacau nacional com estímulos à produção, à industrialização e à comercialização do produto em categoria superior. O texto, entre outras medidas, determina a abertura de linhas de crédito, investimentos em pesquisas e parcerias entre o poder público e o setor privado.</a:t>
            </a:r>
          </a:p>
        </p:txBody>
      </p:sp>
    </p:spTree>
    <p:extLst>
      <p:ext uri="{BB962C8B-B14F-4D97-AF65-F5344CB8AC3E}">
        <p14:creationId xmlns:p14="http://schemas.microsoft.com/office/powerpoint/2010/main" val="321505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840" y="3303103"/>
            <a:ext cx="4053840" cy="269764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32696">
            <a:off x="6063822" y="1086958"/>
            <a:ext cx="2705815" cy="243180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7748" y="2617784"/>
            <a:ext cx="1114425" cy="140017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-142310" y="1302039"/>
            <a:ext cx="553212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50" dirty="0">
                <a:latin typeface="Arial Rounded MT Bold" panose="020F0704030504030204" pitchFamily="34" charset="0"/>
              </a:rPr>
              <a:t>MEU PRODUTO</a:t>
            </a:r>
          </a:p>
          <a:p>
            <a:pPr algn="ctr"/>
            <a:r>
              <a:rPr lang="pt-BR" sz="4050" dirty="0"/>
              <a:t> </a:t>
            </a:r>
            <a:r>
              <a:rPr lang="pt-BR" sz="405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TEM QUALIDADE ?</a:t>
            </a:r>
          </a:p>
        </p:txBody>
      </p:sp>
    </p:spTree>
    <p:extLst>
      <p:ext uri="{BB962C8B-B14F-4D97-AF65-F5344CB8AC3E}">
        <p14:creationId xmlns:p14="http://schemas.microsoft.com/office/powerpoint/2010/main" val="71742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22201" t="20347" r="42504" b="14653"/>
          <a:stretch/>
        </p:blipFill>
        <p:spPr>
          <a:xfrm>
            <a:off x="0" y="857250"/>
            <a:ext cx="4967655" cy="51435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987730" y="857251"/>
            <a:ext cx="5532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O mercado</a:t>
            </a:r>
          </a:p>
        </p:txBody>
      </p:sp>
      <p:sp>
        <p:nvSpPr>
          <p:cNvPr id="7" name="Retângulo 6"/>
          <p:cNvSpPr/>
          <p:nvPr/>
        </p:nvSpPr>
        <p:spPr>
          <a:xfrm>
            <a:off x="5869979" y="5723751"/>
            <a:ext cx="332020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dirty="0">
                <a:solidFill>
                  <a:srgbClr val="555555"/>
                </a:solidFill>
                <a:latin typeface="Arial" panose="020B0604020202020204" pitchFamily="34" charset="0"/>
              </a:rPr>
              <a:t>IBGE Produção Agrícola Municipal  2014</a:t>
            </a:r>
            <a:endParaRPr lang="pt-BR" sz="1350" dirty="0"/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/>
          </p:nvPr>
        </p:nvGraphicFramePr>
        <p:xfrm>
          <a:off x="-243166" y="3429000"/>
          <a:ext cx="3085406" cy="1828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960454" y="1199443"/>
            <a:ext cx="20398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>
                <a:solidFill>
                  <a:srgbClr val="002060"/>
                </a:solidFill>
              </a:rPr>
              <a:t>Bahia (2014)</a:t>
            </a:r>
          </a:p>
          <a:p>
            <a:pPr algn="ctr"/>
            <a:r>
              <a:rPr lang="pt-BR" sz="1500" b="1" dirty="0">
                <a:solidFill>
                  <a:srgbClr val="002060"/>
                </a:solidFill>
              </a:rPr>
              <a:t>161.096 Toneladas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987730" y="2875003"/>
            <a:ext cx="1223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Ilhéus</a:t>
            </a:r>
          </a:p>
          <a:p>
            <a:pPr algn="ctr"/>
            <a:r>
              <a:rPr lang="pt-BR" sz="1200" dirty="0"/>
              <a:t>13.019 Toneladas</a:t>
            </a:r>
          </a:p>
        </p:txBody>
      </p:sp>
      <p:cxnSp>
        <p:nvCxnSpPr>
          <p:cNvPr id="13" name="Conector de Seta Reta 12"/>
          <p:cNvCxnSpPr/>
          <p:nvPr/>
        </p:nvCxnSpPr>
        <p:spPr>
          <a:xfrm flipV="1">
            <a:off x="3814007" y="3139130"/>
            <a:ext cx="111497" cy="6428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5429211" y="1341998"/>
            <a:ext cx="26491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>
                <a:solidFill>
                  <a:srgbClr val="002060"/>
                </a:solidFill>
              </a:rPr>
              <a:t>Bahia</a:t>
            </a:r>
          </a:p>
          <a:p>
            <a:pPr algn="ctr"/>
            <a:r>
              <a:rPr lang="pt-BR" sz="1500" b="1" dirty="0">
                <a:solidFill>
                  <a:srgbClr val="002060"/>
                </a:solidFill>
              </a:rPr>
              <a:t>2.684.933 sacas de cacau</a:t>
            </a:r>
          </a:p>
        </p:txBody>
      </p:sp>
      <p:grpSp>
        <p:nvGrpSpPr>
          <p:cNvPr id="34" name="Agrupar 33"/>
          <p:cNvGrpSpPr/>
          <p:nvPr/>
        </p:nvGrpSpPr>
        <p:grpSpPr>
          <a:xfrm>
            <a:off x="5273360" y="2902435"/>
            <a:ext cx="1806485" cy="553997"/>
            <a:chOff x="7031146" y="2726913"/>
            <a:chExt cx="2408647" cy="738663"/>
          </a:xfrm>
        </p:grpSpPr>
        <p:grpSp>
          <p:nvGrpSpPr>
            <p:cNvPr id="22" name="Agrupar 21"/>
            <p:cNvGrpSpPr/>
            <p:nvPr/>
          </p:nvGrpSpPr>
          <p:grpSpPr>
            <a:xfrm>
              <a:off x="8380686" y="2726913"/>
              <a:ext cx="1059107" cy="738663"/>
              <a:chOff x="8344110" y="2690337"/>
              <a:chExt cx="1059107" cy="738663"/>
            </a:xfrm>
          </p:grpSpPr>
          <p:sp>
            <p:nvSpPr>
              <p:cNvPr id="18" name="Elipse 17"/>
              <p:cNvSpPr/>
              <p:nvPr/>
            </p:nvSpPr>
            <p:spPr>
              <a:xfrm>
                <a:off x="8485632" y="2690337"/>
                <a:ext cx="749808" cy="738663"/>
              </a:xfrm>
              <a:prstGeom prst="ellipse">
                <a:avLst/>
              </a:pr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  <p:sp>
            <p:nvSpPr>
              <p:cNvPr id="19" name="CaixaDeTexto 18"/>
              <p:cNvSpPr txBox="1"/>
              <p:nvPr/>
            </p:nvSpPr>
            <p:spPr>
              <a:xfrm>
                <a:off x="8344110" y="2860738"/>
                <a:ext cx="105910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500" b="1" dirty="0">
                    <a:solidFill>
                      <a:srgbClr val="002060"/>
                    </a:solidFill>
                  </a:rPr>
                  <a:t>6,18%</a:t>
                </a:r>
              </a:p>
            </p:txBody>
          </p:sp>
        </p:grpSp>
        <p:cxnSp>
          <p:nvCxnSpPr>
            <p:cNvPr id="20" name="Conector de Seta Reta 19"/>
            <p:cNvCxnSpPr/>
            <p:nvPr/>
          </p:nvCxnSpPr>
          <p:spPr>
            <a:xfrm flipV="1">
              <a:off x="7031146" y="3129182"/>
              <a:ext cx="1242203" cy="6097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Agrupar 32"/>
          <p:cNvGrpSpPr/>
          <p:nvPr/>
        </p:nvGrpSpPr>
        <p:grpSpPr>
          <a:xfrm>
            <a:off x="5567711" y="1961326"/>
            <a:ext cx="2210246" cy="784830"/>
            <a:chOff x="7423614" y="1472102"/>
            <a:chExt cx="2946995" cy="1046439"/>
          </a:xfrm>
        </p:grpSpPr>
        <p:sp>
          <p:nvSpPr>
            <p:cNvPr id="17" name="CaixaDeTexto 16"/>
            <p:cNvSpPr txBox="1"/>
            <p:nvPr/>
          </p:nvSpPr>
          <p:spPr>
            <a:xfrm>
              <a:off x="7423614" y="1472102"/>
              <a:ext cx="2946995" cy="1046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500" b="1" dirty="0">
                  <a:solidFill>
                    <a:srgbClr val="FF0000"/>
                  </a:solidFill>
                </a:rPr>
                <a:t>Alvo 0,5%</a:t>
              </a:r>
            </a:p>
            <a:p>
              <a:pPr algn="ctr"/>
              <a:endParaRPr lang="pt-BR" sz="1500" b="1" dirty="0">
                <a:solidFill>
                  <a:srgbClr val="FF0000"/>
                </a:solidFill>
              </a:endParaRPr>
            </a:p>
            <a:p>
              <a:pPr algn="ctr"/>
              <a:r>
                <a:rPr lang="pt-BR" sz="1500" b="1" dirty="0">
                  <a:solidFill>
                    <a:srgbClr val="FF0000"/>
                  </a:solidFill>
                </a:rPr>
                <a:t>13.424,66 Sacas na Bahia</a:t>
              </a:r>
              <a:endParaRPr lang="pt-BR" sz="15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31" name="Conector de Seta Reta 30"/>
            <p:cNvCxnSpPr/>
            <p:nvPr/>
          </p:nvCxnSpPr>
          <p:spPr>
            <a:xfrm>
              <a:off x="8928528" y="1801885"/>
              <a:ext cx="0" cy="356099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CaixaDeTexto 31"/>
          <p:cNvSpPr txBox="1"/>
          <p:nvPr/>
        </p:nvSpPr>
        <p:spPr>
          <a:xfrm>
            <a:off x="3641128" y="4048033"/>
            <a:ext cx="57552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100" b="1" dirty="0">
                <a:solidFill>
                  <a:schemeClr val="accent2">
                    <a:lumMod val="50000"/>
                  </a:schemeClr>
                </a:solidFill>
              </a:rPr>
              <a:t>31 marcas locais de chocolate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100" b="1" dirty="0">
                <a:solidFill>
                  <a:schemeClr val="accent2">
                    <a:lumMod val="50000"/>
                  </a:schemeClr>
                </a:solidFill>
              </a:rPr>
              <a:t>Indicação Geográfica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100" b="1" dirty="0">
                <a:solidFill>
                  <a:schemeClr val="accent2">
                    <a:lumMod val="50000"/>
                  </a:schemeClr>
                </a:solidFill>
              </a:rPr>
              <a:t>Oportunidade de caracterização dos produtos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1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5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m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Agrupar 1"/>
          <p:cNvGrpSpPr/>
          <p:nvPr/>
        </p:nvGrpSpPr>
        <p:grpSpPr>
          <a:xfrm>
            <a:off x="5303839" y="624685"/>
            <a:ext cx="3852877" cy="5376065"/>
            <a:chOff x="7071785" y="-310087"/>
            <a:chExt cx="5137169" cy="7168087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4" cstate="print"/>
            <a:srcRect t="-972" r="47"/>
            <a:stretch>
              <a:fillRect/>
            </a:stretch>
          </p:blipFill>
          <p:spPr bwMode="auto">
            <a:xfrm>
              <a:off x="7071785" y="-66675"/>
              <a:ext cx="5135563" cy="6924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5" cstate="print"/>
            <a:srcRect t="-4028" r="10790"/>
            <a:stretch/>
          </p:blipFill>
          <p:spPr bwMode="auto">
            <a:xfrm>
              <a:off x="7992553" y="-310087"/>
              <a:ext cx="4216401" cy="7134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/>
          <a:srcRect r="70"/>
          <a:stretch>
            <a:fillRect/>
          </a:stretch>
        </p:blipFill>
        <p:spPr bwMode="auto">
          <a:xfrm>
            <a:off x="7079460" y="831857"/>
            <a:ext cx="2064544" cy="143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7020272" y="5751309"/>
            <a:ext cx="2133600" cy="273844"/>
          </a:xfrm>
        </p:spPr>
        <p:txBody>
          <a:bodyPr/>
          <a:lstStyle/>
          <a:p>
            <a:fld id="{F9F8CEC9-73C2-4E0C-B55E-4573AE11FE6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303874" y="4971230"/>
            <a:ext cx="597554" cy="8123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34" name="CaixaDeTexto 33"/>
          <p:cNvSpPr txBox="1"/>
          <p:nvPr/>
        </p:nvSpPr>
        <p:spPr>
          <a:xfrm>
            <a:off x="502342" y="4973918"/>
            <a:ext cx="32893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  <a:latin typeface="Gill Sans MT" panose="020B0502020104020203" pitchFamily="34" charset="0"/>
              </a:rPr>
              <a:t>I</a:t>
            </a:r>
            <a:endParaRPr lang="pt-BR" sz="45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36" name="Conector reto 35"/>
          <p:cNvCxnSpPr/>
          <p:nvPr/>
        </p:nvCxnSpPr>
        <p:spPr>
          <a:xfrm>
            <a:off x="950347" y="4969526"/>
            <a:ext cx="0" cy="81401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/>
          <p:cNvSpPr txBox="1"/>
          <p:nvPr/>
        </p:nvSpPr>
        <p:spPr>
          <a:xfrm>
            <a:off x="915093" y="4973919"/>
            <a:ext cx="30371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CENTRO DE PESQUISA</a:t>
            </a:r>
            <a:endParaRPr lang="pt-BR" sz="1500" b="1" dirty="0">
              <a:solidFill>
                <a:schemeClr val="accent6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38" name="Retângulo 37"/>
          <p:cNvSpPr/>
          <p:nvPr/>
        </p:nvSpPr>
        <p:spPr>
          <a:xfrm>
            <a:off x="906616" y="5437287"/>
            <a:ext cx="1622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Qualidade</a:t>
            </a:r>
            <a:endParaRPr lang="pt-BR" dirty="0"/>
          </a:p>
        </p:txBody>
      </p:sp>
      <p:sp>
        <p:nvSpPr>
          <p:cNvPr id="39" name="Retângulo 38"/>
          <p:cNvSpPr/>
          <p:nvPr/>
        </p:nvSpPr>
        <p:spPr>
          <a:xfrm>
            <a:off x="3377923" y="4969526"/>
            <a:ext cx="597554" cy="812306"/>
          </a:xfrm>
          <a:prstGeom prst="rect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0" name="CaixaDeTexto 39"/>
          <p:cNvSpPr txBox="1"/>
          <p:nvPr/>
        </p:nvSpPr>
        <p:spPr>
          <a:xfrm>
            <a:off x="3453576" y="4973919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Gill Sans MT" panose="020B0502020104020203" pitchFamily="34" charset="0"/>
              </a:rPr>
              <a:t>2</a:t>
            </a:r>
            <a:endParaRPr lang="pt-BR" sz="48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42" name="Conector reto 41"/>
          <p:cNvCxnSpPr/>
          <p:nvPr/>
        </p:nvCxnSpPr>
        <p:spPr>
          <a:xfrm>
            <a:off x="4016420" y="4969526"/>
            <a:ext cx="0" cy="81401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ixaDeTexto 42"/>
          <p:cNvSpPr txBox="1"/>
          <p:nvPr/>
        </p:nvSpPr>
        <p:spPr>
          <a:xfrm>
            <a:off x="4057366" y="4973919"/>
            <a:ext cx="29695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PLATAFORMA VIRTUAL</a:t>
            </a:r>
            <a:endParaRPr lang="pt-BR" sz="1500" b="1" dirty="0">
              <a:solidFill>
                <a:schemeClr val="accent6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44" name="Retângulo 43"/>
          <p:cNvSpPr/>
          <p:nvPr/>
        </p:nvSpPr>
        <p:spPr>
          <a:xfrm>
            <a:off x="4063027" y="5386087"/>
            <a:ext cx="1369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Colaboração</a:t>
            </a:r>
            <a:endParaRPr lang="en-US" b="1" dirty="0"/>
          </a:p>
        </p:txBody>
      </p:sp>
      <p:grpSp>
        <p:nvGrpSpPr>
          <p:cNvPr id="3" name="Agrupar 2"/>
          <p:cNvGrpSpPr/>
          <p:nvPr/>
        </p:nvGrpSpPr>
        <p:grpSpPr>
          <a:xfrm>
            <a:off x="121918" y="918210"/>
            <a:ext cx="4637171" cy="3852468"/>
            <a:chOff x="162557" y="81279"/>
            <a:chExt cx="6182895" cy="5136625"/>
          </a:xfrm>
        </p:grpSpPr>
        <p:grpSp>
          <p:nvGrpSpPr>
            <p:cNvPr id="14" name="Grupo 2"/>
            <p:cNvGrpSpPr/>
            <p:nvPr/>
          </p:nvGrpSpPr>
          <p:grpSpPr>
            <a:xfrm>
              <a:off x="162557" y="81279"/>
              <a:ext cx="6182895" cy="5136625"/>
              <a:chOff x="-12863" y="1149049"/>
              <a:chExt cx="6602155" cy="5704289"/>
            </a:xfrm>
          </p:grpSpPr>
          <p:grpSp>
            <p:nvGrpSpPr>
              <p:cNvPr id="16" name="Grupo 23"/>
              <p:cNvGrpSpPr/>
              <p:nvPr/>
            </p:nvGrpSpPr>
            <p:grpSpPr>
              <a:xfrm>
                <a:off x="-12863" y="1149049"/>
                <a:ext cx="6602155" cy="5704289"/>
                <a:chOff x="1367913" y="410958"/>
                <a:chExt cx="5301132" cy="4389508"/>
              </a:xfrm>
            </p:grpSpPr>
            <p:sp>
              <p:nvSpPr>
                <p:cNvPr id="18" name="CaixaDeTexto 17"/>
                <p:cNvSpPr txBox="1"/>
                <p:nvPr/>
              </p:nvSpPr>
              <p:spPr>
                <a:xfrm>
                  <a:off x="1545261" y="4238261"/>
                  <a:ext cx="1481701" cy="3156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b="1" dirty="0">
                      <a:latin typeface="+mj-lt"/>
                    </a:rPr>
                    <a:t>INSTITUTOS/ONG</a:t>
                  </a:r>
                </a:p>
              </p:txBody>
            </p:sp>
            <p:grpSp>
              <p:nvGrpSpPr>
                <p:cNvPr id="19" name="Grupo 22"/>
                <p:cNvGrpSpPr/>
                <p:nvPr/>
              </p:nvGrpSpPr>
              <p:grpSpPr>
                <a:xfrm>
                  <a:off x="1367913" y="410958"/>
                  <a:ext cx="5301132" cy="4389508"/>
                  <a:chOff x="1353399" y="410958"/>
                  <a:chExt cx="5301132" cy="4389508"/>
                </a:xfrm>
              </p:grpSpPr>
              <p:sp>
                <p:nvSpPr>
                  <p:cNvPr id="20" name="Elipse 19"/>
                  <p:cNvSpPr/>
                  <p:nvPr/>
                </p:nvSpPr>
                <p:spPr>
                  <a:xfrm>
                    <a:off x="2544835" y="1052063"/>
                    <a:ext cx="3148017" cy="3148017"/>
                  </a:xfrm>
                  <a:prstGeom prst="ellipse">
                    <a:avLst/>
                  </a:prstGeom>
                  <a:solidFill>
                    <a:schemeClr val="accent4"/>
                  </a:solidFill>
                  <a:ln w="762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1350" b="1" dirty="0">
                      <a:latin typeface="+mj-lt"/>
                    </a:endParaRPr>
                  </a:p>
                </p:txBody>
              </p:sp>
              <p:sp>
                <p:nvSpPr>
                  <p:cNvPr id="21" name="CaixaDeTexto 20"/>
                  <p:cNvSpPr txBox="1"/>
                  <p:nvPr/>
                </p:nvSpPr>
                <p:spPr>
                  <a:xfrm>
                    <a:off x="2856588" y="2328901"/>
                    <a:ext cx="2464538" cy="7364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latin typeface="Gill Sans MT" panose="020B0502020104020203" pitchFamily="34" charset="0"/>
                      </a:rPr>
                      <a:t>CENTRO DE INTEGRAÇÃO E INOVAÇÃO </a:t>
                    </a:r>
                  </a:p>
                  <a:p>
                    <a:pPr algn="ctr"/>
                    <a:r>
                      <a:rPr lang="en-US" sz="1200" dirty="0">
                        <a:latin typeface="Gill Sans MT" panose="020B0502020104020203" pitchFamily="34" charset="0"/>
                      </a:rPr>
                      <a:t>CABRUCA</a:t>
                    </a:r>
                    <a:endParaRPr lang="pt-BR" sz="1200" dirty="0">
                      <a:latin typeface="Gill Sans MT" panose="020B0502020104020203" pitchFamily="34" charset="0"/>
                    </a:endParaRPr>
                  </a:p>
                </p:txBody>
              </p:sp>
              <p:sp>
                <p:nvSpPr>
                  <p:cNvPr id="22" name="Elipse 21"/>
                  <p:cNvSpPr/>
                  <p:nvPr/>
                </p:nvSpPr>
                <p:spPr>
                  <a:xfrm flipH="1">
                    <a:off x="5238599" y="1728515"/>
                    <a:ext cx="744502" cy="744502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1350" b="1" dirty="0">
                      <a:latin typeface="+mj-lt"/>
                    </a:endParaRPr>
                  </a:p>
                </p:txBody>
              </p:sp>
              <p:sp>
                <p:nvSpPr>
                  <p:cNvPr id="23" name="Elipse 22"/>
                  <p:cNvSpPr/>
                  <p:nvPr/>
                </p:nvSpPr>
                <p:spPr>
                  <a:xfrm flipH="1">
                    <a:off x="4678736" y="3521725"/>
                    <a:ext cx="744502" cy="744502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1350" b="1" dirty="0">
                      <a:latin typeface="+mj-lt"/>
                    </a:endParaRPr>
                  </a:p>
                </p:txBody>
              </p:sp>
              <p:sp>
                <p:nvSpPr>
                  <p:cNvPr id="24" name="Elipse 23"/>
                  <p:cNvSpPr/>
                  <p:nvPr/>
                </p:nvSpPr>
                <p:spPr>
                  <a:xfrm flipH="1">
                    <a:off x="2830049" y="3509371"/>
                    <a:ext cx="744502" cy="744502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1350" b="1" dirty="0">
                      <a:latin typeface="+mj-lt"/>
                    </a:endParaRPr>
                  </a:p>
                </p:txBody>
              </p:sp>
              <p:sp>
                <p:nvSpPr>
                  <p:cNvPr id="25" name="Elipse 24"/>
                  <p:cNvSpPr/>
                  <p:nvPr/>
                </p:nvSpPr>
                <p:spPr>
                  <a:xfrm flipH="1">
                    <a:off x="2237947" y="1728515"/>
                    <a:ext cx="744502" cy="744502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1350" b="1" dirty="0">
                      <a:latin typeface="+mj-lt"/>
                    </a:endParaRPr>
                  </a:p>
                </p:txBody>
              </p:sp>
              <p:pic>
                <p:nvPicPr>
                  <p:cNvPr id="26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832518" y="741797"/>
                    <a:ext cx="564725" cy="564725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bg1">
                        <a:lumMod val="50000"/>
                      </a:schemeClr>
                    </a:solidFill>
                  </a:ln>
                  <a:extLst/>
                </p:spPr>
              </p:pic>
              <p:sp>
                <p:nvSpPr>
                  <p:cNvPr id="27" name="Retângulo 26"/>
                  <p:cNvSpPr/>
                  <p:nvPr/>
                </p:nvSpPr>
                <p:spPr>
                  <a:xfrm>
                    <a:off x="3509328" y="410958"/>
                    <a:ext cx="1159061" cy="3156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>
                        <a:latin typeface="+mj-lt"/>
                      </a:rPr>
                      <a:t>ACADEMIA</a:t>
                    </a:r>
                    <a:endParaRPr lang="pt-BR" sz="900" b="1" dirty="0">
                      <a:latin typeface="+mj-lt"/>
                    </a:endParaRPr>
                  </a:p>
                </p:txBody>
              </p:sp>
              <p:sp>
                <p:nvSpPr>
                  <p:cNvPr id="28" name="CaixaDeTexto 27"/>
                  <p:cNvSpPr txBox="1"/>
                  <p:nvPr/>
                </p:nvSpPr>
                <p:spPr>
                  <a:xfrm>
                    <a:off x="1353399" y="1381717"/>
                    <a:ext cx="1823497" cy="3156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latin typeface="+mj-lt"/>
                      </a:rPr>
                      <a:t>CENTROS</a:t>
                    </a:r>
                    <a:r>
                      <a:rPr lang="en-US" sz="900" b="1" dirty="0">
                        <a:latin typeface="+mj-lt"/>
                      </a:rPr>
                      <a:t> </a:t>
                    </a:r>
                    <a:r>
                      <a:rPr lang="en-US" sz="1200" b="1" dirty="0">
                        <a:latin typeface="+mj-lt"/>
                      </a:rPr>
                      <a:t>DE</a:t>
                    </a:r>
                    <a:r>
                      <a:rPr lang="en-US" sz="900" b="1" dirty="0">
                        <a:latin typeface="+mj-lt"/>
                      </a:rPr>
                      <a:t> </a:t>
                    </a:r>
                    <a:r>
                      <a:rPr lang="en-US" sz="1200" b="1" dirty="0">
                        <a:latin typeface="+mj-lt"/>
                      </a:rPr>
                      <a:t>PESQUISA</a:t>
                    </a:r>
                  </a:p>
                </p:txBody>
              </p:sp>
              <p:pic>
                <p:nvPicPr>
                  <p:cNvPr id="29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14581" y="1909457"/>
                    <a:ext cx="367484" cy="36748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0" name="CaixaDeTexto 29"/>
                  <p:cNvSpPr txBox="1"/>
                  <p:nvPr/>
                </p:nvSpPr>
                <p:spPr>
                  <a:xfrm>
                    <a:off x="4952001" y="4274444"/>
                    <a:ext cx="1481701" cy="52602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>
                        <a:latin typeface="+mj-lt"/>
                      </a:rPr>
                      <a:t>MARCAS</a:t>
                    </a:r>
                    <a:r>
                      <a:rPr lang="en-US" sz="900" b="1" dirty="0">
                        <a:latin typeface="+mj-lt"/>
                      </a:rPr>
                      <a:t> </a:t>
                    </a:r>
                    <a:r>
                      <a:rPr lang="en-US" sz="1200" b="1" dirty="0">
                        <a:latin typeface="+mj-lt"/>
                      </a:rPr>
                      <a:t>LOCAIS</a:t>
                    </a:r>
                    <a:r>
                      <a:rPr lang="en-US" sz="900" b="1" dirty="0">
                        <a:latin typeface="+mj-lt"/>
                      </a:rPr>
                      <a:t> </a:t>
                    </a:r>
                    <a:r>
                      <a:rPr lang="en-US" sz="1200" b="1" dirty="0">
                        <a:latin typeface="+mj-lt"/>
                      </a:rPr>
                      <a:t>/PROCESSADORAS</a:t>
                    </a:r>
                  </a:p>
                </p:txBody>
              </p:sp>
              <p:pic>
                <p:nvPicPr>
                  <p:cNvPr id="31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884539" y="3661022"/>
                    <a:ext cx="584713" cy="471413"/>
                  </a:xfrm>
                  <a:prstGeom prst="flowChartConnector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2" name="CaixaDeTexto 31"/>
                  <p:cNvSpPr txBox="1"/>
                  <p:nvPr/>
                </p:nvSpPr>
                <p:spPr>
                  <a:xfrm>
                    <a:off x="5423238" y="1376880"/>
                    <a:ext cx="1231293" cy="6443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latin typeface="+mj-lt"/>
                      </a:rPr>
                      <a:t>AGRICULTORES</a:t>
                    </a:r>
                  </a:p>
                  <a:p>
                    <a:endParaRPr lang="en-US" sz="675" b="1" dirty="0">
                      <a:latin typeface="+mj-lt"/>
                    </a:endParaRPr>
                  </a:p>
                </p:txBody>
              </p:sp>
            </p:grpSp>
          </p:grpSp>
          <p:pic>
            <p:nvPicPr>
              <p:cNvPr id="17" name="Picture 2" descr="Resultado de imagem para industria icon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3363" y="5306019"/>
                <a:ext cx="643678" cy="6436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1" name="Imagem 40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2544" t="26631" b="53927"/>
            <a:stretch/>
          </p:blipFill>
          <p:spPr>
            <a:xfrm>
              <a:off x="4752706" y="1682908"/>
              <a:ext cx="973867" cy="7338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921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75747" y="916195"/>
            <a:ext cx="5532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Nosso diferencial</a:t>
            </a:r>
          </a:p>
        </p:txBody>
      </p:sp>
      <p:pic>
        <p:nvPicPr>
          <p:cNvPr id="3" name="Imagem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t="20080" r="34913" b="13093"/>
          <a:stretch/>
        </p:blipFill>
        <p:spPr bwMode="auto">
          <a:xfrm>
            <a:off x="177862" y="2573074"/>
            <a:ext cx="4589253" cy="2853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tângulo 3"/>
          <p:cNvSpPr/>
          <p:nvPr/>
        </p:nvSpPr>
        <p:spPr>
          <a:xfrm>
            <a:off x="76501" y="2023627"/>
            <a:ext cx="47919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>
                <a:solidFill>
                  <a:srgbClr val="002060"/>
                </a:solidFill>
              </a:rPr>
              <a:t>Laboratório de Análise Física  e Sensorial da Amêndoa de Cacau. O único especializado nesta área no Brasil.</a:t>
            </a:r>
          </a:p>
        </p:txBody>
      </p:sp>
      <p:sp>
        <p:nvSpPr>
          <p:cNvPr id="5" name="Retângulo 4"/>
          <p:cNvSpPr/>
          <p:nvPr/>
        </p:nvSpPr>
        <p:spPr>
          <a:xfrm>
            <a:off x="76502" y="1681931"/>
            <a:ext cx="419903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500" b="1" dirty="0">
                <a:solidFill>
                  <a:srgbClr val="002060"/>
                </a:solidFill>
              </a:rPr>
              <a:t>Mais de 672.910 sacas analisadas (dados de</a:t>
            </a:r>
            <a:r>
              <a:rPr lang="pt-BR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500" b="1" dirty="0">
                <a:solidFill>
                  <a:srgbClr val="002060"/>
                </a:solidFill>
              </a:rPr>
              <a:t>2010).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508854" y="1681931"/>
            <a:ext cx="31884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100" b="1" dirty="0">
                <a:solidFill>
                  <a:schemeClr val="accent2">
                    <a:lumMod val="50000"/>
                  </a:schemeClr>
                </a:solidFill>
              </a:rPr>
              <a:t>Diferencial Técnico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100" b="1" dirty="0">
                <a:solidFill>
                  <a:schemeClr val="accent2">
                    <a:lumMod val="50000"/>
                  </a:schemeClr>
                </a:solidFill>
              </a:rPr>
              <a:t>Busca pela acreditação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100" b="1" dirty="0">
                <a:solidFill>
                  <a:schemeClr val="accent2">
                    <a:lumMod val="50000"/>
                  </a:schemeClr>
                </a:solidFill>
              </a:rPr>
              <a:t>Experiência na área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100" b="1" dirty="0">
                <a:solidFill>
                  <a:schemeClr val="accent2">
                    <a:lumMod val="50000"/>
                  </a:schemeClr>
                </a:solidFill>
              </a:rPr>
              <a:t>Sensorial ADQ</a:t>
            </a:r>
            <a:br>
              <a:rPr lang="pt-BR" sz="21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BR" sz="21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1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/>
          <a:srcRect b="13962"/>
          <a:stretch/>
        </p:blipFill>
        <p:spPr>
          <a:xfrm>
            <a:off x="6252883" y="3271367"/>
            <a:ext cx="1700346" cy="232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60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02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479069" y="1041714"/>
            <a:ext cx="35646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/>
              <a:t>Workshop Visão de Futuro</a:t>
            </a:r>
          </a:p>
          <a:p>
            <a:pPr algn="ctr"/>
            <a:r>
              <a:rPr lang="pt-BR" sz="2400" b="1" dirty="0"/>
              <a:t>10/05/2016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587" y="2038502"/>
            <a:ext cx="2848139" cy="213610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30" y="2038502"/>
            <a:ext cx="2848139" cy="2136104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765544" y="4363481"/>
            <a:ext cx="83784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100" b="1" i="1" dirty="0"/>
              <a:t>“Se conseguirmos chegar a </a:t>
            </a:r>
            <a:r>
              <a:rPr lang="pt-BR" sz="2100" b="1" i="1" u="sng" dirty="0"/>
              <a:t>um tema comum</a:t>
            </a:r>
            <a:r>
              <a:rPr lang="pt-BR" sz="2100" b="1" i="1" dirty="0"/>
              <a:t> sobre o qual temos um entendimento convergente, de forma que podemos eventualmente trabalhar juntos, já estaremos no caminho para construir uma transformação na cadeia do Cacau”</a:t>
            </a:r>
            <a:endParaRPr lang="pt-BR" sz="2100" dirty="0"/>
          </a:p>
        </p:txBody>
      </p:sp>
    </p:spTree>
    <p:extLst>
      <p:ext uri="{BB962C8B-B14F-4D97-AF65-F5344CB8AC3E}">
        <p14:creationId xmlns:p14="http://schemas.microsoft.com/office/powerpoint/2010/main" val="2901234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4934" t="23528" r="6985" b="23733"/>
          <a:stretch/>
        </p:blipFill>
        <p:spPr>
          <a:xfrm>
            <a:off x="0" y="857250"/>
            <a:ext cx="9144000" cy="271130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7674" t="50233" r="8256" b="8196"/>
          <a:stretch/>
        </p:blipFill>
        <p:spPr>
          <a:xfrm>
            <a:off x="1" y="3448936"/>
            <a:ext cx="9178913" cy="255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43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805937" y="992494"/>
            <a:ext cx="5537489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300" b="1" kern="0" dirty="0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cs typeface="Arial"/>
              </a:rPr>
              <a:t>Obrigado!</a:t>
            </a:r>
            <a:endParaRPr lang="en-US" sz="2700" b="1" kern="0" dirty="0">
              <a:solidFill>
                <a:schemeClr val="accent6">
                  <a:lumMod val="50000"/>
                </a:schemeClr>
              </a:solidFill>
              <a:latin typeface="DIN Offc Pro" pitchFamily="34" charset="0"/>
              <a:ea typeface="MS PGothic"/>
              <a:cs typeface="Arial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t="41537"/>
          <a:stretch/>
        </p:blipFill>
        <p:spPr>
          <a:xfrm rot="10800000">
            <a:off x="0" y="3434571"/>
            <a:ext cx="9149365" cy="274266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584434" y="2536277"/>
            <a:ext cx="592389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dirty="0"/>
              <a:t>Cristiano Villela </a:t>
            </a:r>
          </a:p>
          <a:p>
            <a:pPr algn="ctr"/>
            <a:r>
              <a:rPr lang="pt-BR" sz="2700" dirty="0"/>
              <a:t/>
            </a:r>
            <a:br>
              <a:rPr lang="pt-BR" sz="2700" dirty="0"/>
            </a:br>
            <a:r>
              <a:rPr lang="pt-BR" sz="2700" dirty="0">
                <a:hlinkClick r:id="rId3"/>
              </a:rPr>
              <a:t>cristiano_villela@pctsb.org</a:t>
            </a:r>
            <a:endParaRPr lang="pt-BR" sz="1350" dirty="0"/>
          </a:p>
        </p:txBody>
      </p:sp>
    </p:spTree>
    <p:extLst>
      <p:ext uri="{BB962C8B-B14F-4D97-AF65-F5344CB8AC3E}">
        <p14:creationId xmlns:p14="http://schemas.microsoft.com/office/powerpoint/2010/main" val="2604142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822494" y="5646994"/>
            <a:ext cx="21509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/>
              <a:t>Definição oficial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747" y="5294168"/>
            <a:ext cx="714375" cy="3429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433422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33" y="5294168"/>
            <a:ext cx="1637180" cy="51161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896036" y="5411478"/>
            <a:ext cx="59264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Engravers MT" panose="02090707080505020304" pitchFamily="18" charset="0"/>
              </a:rPr>
              <a:t>Para que serve um Parque Tecnológico ?</a:t>
            </a:r>
          </a:p>
        </p:txBody>
      </p:sp>
    </p:spTree>
    <p:extLst>
      <p:ext uri="{BB962C8B-B14F-4D97-AF65-F5344CB8AC3E}">
        <p14:creationId xmlns:p14="http://schemas.microsoft.com/office/powerpoint/2010/main" val="348025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805937" y="992494"/>
            <a:ext cx="5537489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300" b="1" kern="0" dirty="0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cs typeface="Arial"/>
              </a:rPr>
              <a:t>Obrigado!</a:t>
            </a:r>
            <a:endParaRPr lang="en-US" sz="2700" b="1" kern="0" dirty="0">
              <a:solidFill>
                <a:schemeClr val="accent6">
                  <a:lumMod val="50000"/>
                </a:schemeClr>
              </a:solidFill>
              <a:latin typeface="DIN Offc Pro" pitchFamily="34" charset="0"/>
              <a:ea typeface="MS PGothic"/>
              <a:cs typeface="Arial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t="41537"/>
          <a:stretch/>
        </p:blipFill>
        <p:spPr>
          <a:xfrm rot="10800000">
            <a:off x="0" y="3434571"/>
            <a:ext cx="9149365" cy="274266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556" y="1735444"/>
            <a:ext cx="3398252" cy="339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41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7512"/>
          <a:stretch/>
        </p:blipFill>
        <p:spPr>
          <a:xfrm>
            <a:off x="0" y="1167766"/>
            <a:ext cx="4654128" cy="460248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3129914" y="1024891"/>
            <a:ext cx="5537489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700" kern="0" dirty="0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cs typeface="Arial"/>
              </a:rPr>
              <a:t>Parques Tecnológico no Brasil</a:t>
            </a:r>
          </a:p>
        </p:txBody>
      </p:sp>
      <p:sp>
        <p:nvSpPr>
          <p:cNvPr id="4" name="Retângulo 3"/>
          <p:cNvSpPr/>
          <p:nvPr/>
        </p:nvSpPr>
        <p:spPr>
          <a:xfrm>
            <a:off x="4770471" y="2722774"/>
            <a:ext cx="43735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pt-BR" sz="2100" kern="0" dirty="0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ea typeface="MS PGothic"/>
                <a:cs typeface="Arial"/>
              </a:rPr>
              <a:t>28 em operação</a:t>
            </a: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pt-BR" sz="2100" kern="0" dirty="0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ea typeface="MS PGothic"/>
                <a:cs typeface="Arial"/>
              </a:rPr>
              <a:t>94 Projetos de Parque</a:t>
            </a: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pt-BR" sz="2100" kern="0" dirty="0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ea typeface="MS PGothic"/>
                <a:cs typeface="Arial"/>
              </a:rPr>
              <a:t>939 Empresas instaladas</a:t>
            </a: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pt-BR" sz="2100" kern="0" dirty="0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ea typeface="MS PGothic"/>
                <a:cs typeface="Arial"/>
              </a:rPr>
              <a:t>32.237 empregos gerados</a:t>
            </a: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pt-BR" sz="2100" kern="0" dirty="0">
              <a:solidFill>
                <a:schemeClr val="accent6">
                  <a:lumMod val="50000"/>
                </a:schemeClr>
              </a:solidFill>
              <a:latin typeface="DIN Offc Pro" pitchFamily="34" charset="0"/>
              <a:ea typeface="MS PGothic"/>
              <a:cs typeface="Arial"/>
            </a:endParaRP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en-US" sz="1500" kern="0" dirty="0">
              <a:solidFill>
                <a:schemeClr val="accent6">
                  <a:lumMod val="50000"/>
                </a:schemeClr>
              </a:solidFill>
              <a:latin typeface="DIN Offc Pro" pitchFamily="34" charset="0"/>
              <a:ea typeface="MS PGothic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54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34" y="1250379"/>
            <a:ext cx="4139273" cy="428911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550236" y="1058190"/>
            <a:ext cx="5537489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700" kern="0" dirty="0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cs typeface="Arial"/>
              </a:rPr>
              <a:t>Perspectivas para Bahia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000" y="3984772"/>
            <a:ext cx="3088871" cy="1323572"/>
          </a:xfrm>
          <a:prstGeom prst="rect">
            <a:avLst/>
          </a:prstGeom>
        </p:spPr>
      </p:pic>
      <p:sp>
        <p:nvSpPr>
          <p:cNvPr id="7" name="Seta: para a Direita Listrada 6"/>
          <p:cNvSpPr/>
          <p:nvPr/>
        </p:nvSpPr>
        <p:spPr>
          <a:xfrm rot="1369626">
            <a:off x="4046199" y="3870558"/>
            <a:ext cx="478465" cy="228428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001" y="1882575"/>
            <a:ext cx="2564696" cy="1453328"/>
          </a:xfrm>
          <a:prstGeom prst="rect">
            <a:avLst/>
          </a:prstGeom>
        </p:spPr>
      </p:pic>
      <p:sp>
        <p:nvSpPr>
          <p:cNvPr id="10" name="Seta: para a Direita Listrada 9"/>
          <p:cNvSpPr/>
          <p:nvPr/>
        </p:nvSpPr>
        <p:spPr>
          <a:xfrm rot="20606368">
            <a:off x="4305235" y="3044024"/>
            <a:ext cx="478465" cy="228428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266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046457"/>
            <a:ext cx="2410805" cy="85049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t="9997" b="7161"/>
          <a:stretch/>
        </p:blipFill>
        <p:spPr>
          <a:xfrm>
            <a:off x="0" y="857250"/>
            <a:ext cx="9144000" cy="3706682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268945" y="4640706"/>
            <a:ext cx="8861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Parque tecnológico de Pernambuco tem mais de 200 empresas e emprega sete mil pessoas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492407" y="4939441"/>
            <a:ext cx="595182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1500" b="1" dirty="0">
                <a:latin typeface="Engravers MT" panose="02090707080505020304" pitchFamily="18" charset="0"/>
              </a:rPr>
              <a:t>16 anos</a:t>
            </a:r>
          </a:p>
          <a:p>
            <a:pPr algn="ctr"/>
            <a:r>
              <a:rPr lang="pt-BR" sz="1500" b="1" dirty="0">
                <a:latin typeface="Engravers MT" panose="02090707080505020304" pitchFamily="18" charset="0"/>
              </a:rPr>
              <a:t>faturamento anual acima de </a:t>
            </a:r>
            <a:r>
              <a:rPr lang="pt-BR" sz="1500" b="1" dirty="0">
                <a:solidFill>
                  <a:srgbClr val="002060"/>
                </a:solidFill>
                <a:latin typeface="Engravers MT" panose="02090707080505020304" pitchFamily="18" charset="0"/>
              </a:rPr>
              <a:t>R$ 1 bilhão</a:t>
            </a:r>
          </a:p>
        </p:txBody>
      </p:sp>
    </p:spTree>
    <p:extLst>
      <p:ext uri="{BB962C8B-B14F-4D97-AF65-F5344CB8AC3E}">
        <p14:creationId xmlns:p14="http://schemas.microsoft.com/office/powerpoint/2010/main" val="673236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/>
          <p:nvPr/>
        </p:nvSpPr>
        <p:spPr>
          <a:xfrm>
            <a:off x="149185" y="1021529"/>
            <a:ext cx="29356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spc="-113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QUEM SOMOS</a:t>
            </a:r>
            <a:endParaRPr lang="en-US" sz="1350" spc="-113" dirty="0">
              <a:solidFill>
                <a:schemeClr val="accent6">
                  <a:lumMod val="50000"/>
                </a:scheme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258154" y="1906286"/>
            <a:ext cx="4160321" cy="814010"/>
            <a:chOff x="344205" y="1398715"/>
            <a:chExt cx="5547095" cy="1085346"/>
          </a:xfrm>
        </p:grpSpPr>
        <p:sp>
          <p:nvSpPr>
            <p:cNvPr id="4" name="Retângulo 3"/>
            <p:cNvSpPr/>
            <p:nvPr/>
          </p:nvSpPr>
          <p:spPr>
            <a:xfrm>
              <a:off x="344205" y="1400987"/>
              <a:ext cx="796739" cy="108307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1260781" y="1398715"/>
              <a:ext cx="4630519" cy="10830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cxnSp>
          <p:nvCxnSpPr>
            <p:cNvPr id="7" name="Conector reto 6"/>
            <p:cNvCxnSpPr/>
            <p:nvPr/>
          </p:nvCxnSpPr>
          <p:spPr>
            <a:xfrm>
              <a:off x="1206169" y="1398715"/>
              <a:ext cx="0" cy="1085346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ixaDeTexto 7"/>
            <p:cNvSpPr txBox="1"/>
            <p:nvPr/>
          </p:nvSpPr>
          <p:spPr>
            <a:xfrm>
              <a:off x="1260764" y="1404571"/>
              <a:ext cx="4424886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solidFill>
                    <a:schemeClr val="accent6">
                      <a:lumMod val="50000"/>
                    </a:schemeClr>
                  </a:solidFill>
                  <a:latin typeface="Gill Sans MT" panose="020B0502020104020203" pitchFamily="34" charset="0"/>
                </a:rPr>
                <a:t>FUNDADORES</a:t>
              </a:r>
            </a:p>
            <a:p>
              <a:r>
                <a:rPr lang="pt-BR" sz="1050" i="1" dirty="0">
                  <a:solidFill>
                    <a:schemeClr val="accent6">
                      <a:lumMod val="50000"/>
                    </a:schemeClr>
                  </a:solidFill>
                  <a:latin typeface="Gill Sans MT" panose="020B0502020104020203" pitchFamily="34" charset="0"/>
                </a:rPr>
                <a:t>Pessoas jurídicas que assinaram a Ata da Assembleia de Constituição do Parque Tecnológico / Rede de Inovação</a:t>
              </a: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259858" y="2839466"/>
            <a:ext cx="4160321" cy="904638"/>
            <a:chOff x="346477" y="2642955"/>
            <a:chExt cx="5547095" cy="1206183"/>
          </a:xfrm>
        </p:grpSpPr>
        <p:sp>
          <p:nvSpPr>
            <p:cNvPr id="9" name="Retângulo 8"/>
            <p:cNvSpPr/>
            <p:nvPr/>
          </p:nvSpPr>
          <p:spPr>
            <a:xfrm>
              <a:off x="346477" y="2645227"/>
              <a:ext cx="796739" cy="108307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1263053" y="2642955"/>
              <a:ext cx="4630519" cy="10830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1208441" y="2642955"/>
              <a:ext cx="0" cy="1085346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ixaDeTexto 12"/>
            <p:cNvSpPr txBox="1"/>
            <p:nvPr/>
          </p:nvSpPr>
          <p:spPr>
            <a:xfrm>
              <a:off x="1263036" y="2648811"/>
              <a:ext cx="4424886" cy="1200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solidFill>
                    <a:schemeClr val="accent6">
                      <a:lumMod val="50000"/>
                    </a:schemeClr>
                  </a:solidFill>
                  <a:latin typeface="Gill Sans MT" panose="020B0502020104020203" pitchFamily="34" charset="0"/>
                </a:rPr>
                <a:t>EFETIVOS</a:t>
              </a:r>
            </a:p>
            <a:p>
              <a:r>
                <a:rPr lang="pt-BR" sz="1050" i="1" dirty="0">
                  <a:solidFill>
                    <a:schemeClr val="accent6">
                      <a:lumMod val="50000"/>
                    </a:schemeClr>
                  </a:solidFill>
                  <a:latin typeface="Gill Sans MT" panose="020B0502020104020203" pitchFamily="34" charset="0"/>
                </a:rPr>
                <a:t>Pessoas jurídicas que concordem com os princípios, ideias e metas estabelecidas e que atuem prioritariamente nas Áreas de Concentração da Rede</a:t>
              </a: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259858" y="3737211"/>
            <a:ext cx="4160321" cy="904638"/>
            <a:chOff x="346477" y="2642955"/>
            <a:chExt cx="5547095" cy="1206183"/>
          </a:xfrm>
        </p:grpSpPr>
        <p:sp>
          <p:nvSpPr>
            <p:cNvPr id="17" name="Retângulo 16"/>
            <p:cNvSpPr/>
            <p:nvPr/>
          </p:nvSpPr>
          <p:spPr>
            <a:xfrm>
              <a:off x="346477" y="2645227"/>
              <a:ext cx="796739" cy="1083074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1263053" y="2642955"/>
              <a:ext cx="4630519" cy="10830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cxnSp>
          <p:nvCxnSpPr>
            <p:cNvPr id="20" name="Conector reto 19"/>
            <p:cNvCxnSpPr/>
            <p:nvPr/>
          </p:nvCxnSpPr>
          <p:spPr>
            <a:xfrm>
              <a:off x="1208441" y="2642955"/>
              <a:ext cx="0" cy="1085346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/>
            <p:cNvSpPr txBox="1"/>
            <p:nvPr/>
          </p:nvSpPr>
          <p:spPr>
            <a:xfrm>
              <a:off x="1263036" y="2648811"/>
              <a:ext cx="4424886" cy="1200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solidFill>
                    <a:schemeClr val="accent6">
                      <a:lumMod val="50000"/>
                    </a:schemeClr>
                  </a:solidFill>
                  <a:latin typeface="Gill Sans MT" panose="020B0502020104020203" pitchFamily="34" charset="0"/>
                </a:rPr>
                <a:t>MANTENEDORES</a:t>
              </a:r>
            </a:p>
            <a:p>
              <a:r>
                <a:rPr lang="pt-BR" sz="1050" i="1" dirty="0">
                  <a:solidFill>
                    <a:schemeClr val="accent6">
                      <a:lumMod val="50000"/>
                    </a:schemeClr>
                  </a:solidFill>
                  <a:latin typeface="Gill Sans MT" panose="020B0502020104020203" pitchFamily="34" charset="0"/>
                </a:rPr>
                <a:t>Pessoas jurídicas dispostas a contribuir financeira ou materialmente para a operação e ampliação da Rede de forma significativa</a:t>
              </a: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251326" y="4660155"/>
            <a:ext cx="4160321" cy="904638"/>
            <a:chOff x="346477" y="2642955"/>
            <a:chExt cx="5547095" cy="1206183"/>
          </a:xfrm>
        </p:grpSpPr>
        <p:sp>
          <p:nvSpPr>
            <p:cNvPr id="23" name="Retângulo 22"/>
            <p:cNvSpPr/>
            <p:nvPr/>
          </p:nvSpPr>
          <p:spPr>
            <a:xfrm>
              <a:off x="346477" y="2645227"/>
              <a:ext cx="796739" cy="108307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1263053" y="2642955"/>
              <a:ext cx="4630519" cy="10830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cxnSp>
          <p:nvCxnSpPr>
            <p:cNvPr id="26" name="Conector reto 25"/>
            <p:cNvCxnSpPr/>
            <p:nvPr/>
          </p:nvCxnSpPr>
          <p:spPr>
            <a:xfrm>
              <a:off x="1208441" y="2642955"/>
              <a:ext cx="0" cy="1085346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ixaDeTexto 26"/>
            <p:cNvSpPr txBox="1"/>
            <p:nvPr/>
          </p:nvSpPr>
          <p:spPr>
            <a:xfrm>
              <a:off x="1263036" y="2648811"/>
              <a:ext cx="4424886" cy="1200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solidFill>
                    <a:schemeClr val="accent6">
                      <a:lumMod val="50000"/>
                    </a:schemeClr>
                  </a:solidFill>
                  <a:latin typeface="Gill Sans MT" panose="020B0502020104020203" pitchFamily="34" charset="0"/>
                </a:rPr>
                <a:t>BENEMÉRITOS</a:t>
              </a:r>
            </a:p>
            <a:p>
              <a:r>
                <a:rPr lang="pt-BR" sz="1050" i="1" dirty="0">
                  <a:solidFill>
                    <a:schemeClr val="accent6">
                      <a:lumMod val="50000"/>
                    </a:schemeClr>
                  </a:solidFill>
                  <a:latin typeface="Gill Sans MT" panose="020B0502020104020203" pitchFamily="34" charset="0"/>
                </a:rPr>
                <a:t>Pessoas físicas de destaque que venham a contribuir de forma significativa para o alcance e a expansão dos objetivos da Rede</a:t>
              </a: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580" y="1989761"/>
            <a:ext cx="1212387" cy="56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22" y="2141950"/>
            <a:ext cx="765948" cy="19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8" b="35144"/>
          <a:stretch/>
        </p:blipFill>
        <p:spPr bwMode="auto">
          <a:xfrm>
            <a:off x="7616070" y="2182065"/>
            <a:ext cx="511665" cy="15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tângulo 42"/>
          <p:cNvSpPr/>
          <p:nvPr/>
        </p:nvSpPr>
        <p:spPr>
          <a:xfrm>
            <a:off x="4513997" y="1894285"/>
            <a:ext cx="4524233" cy="175748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4" name="Retângulo 43"/>
          <p:cNvSpPr/>
          <p:nvPr/>
        </p:nvSpPr>
        <p:spPr>
          <a:xfrm>
            <a:off x="7630676" y="1740694"/>
            <a:ext cx="1205202" cy="277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  <a:latin typeface="+mj-lt"/>
              </a:rPr>
              <a:t>GOVERNANÇA</a:t>
            </a:r>
            <a:endParaRPr lang="pt-BR" sz="135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357738" y="3798819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>
                <a:solidFill>
                  <a:schemeClr val="bg1"/>
                </a:solidFill>
              </a:rPr>
              <a:t>$</a:t>
            </a:r>
            <a:endParaRPr lang="pt-BR" sz="4050" dirty="0">
              <a:solidFill>
                <a:schemeClr val="bg1"/>
              </a:solidFill>
            </a:endParaRPr>
          </a:p>
        </p:txBody>
      </p:sp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73" y="4812250"/>
            <a:ext cx="511523" cy="5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8532" y="1535058"/>
            <a:ext cx="1542474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i="1" dirty="0" err="1">
                <a:solidFill>
                  <a:schemeClr val="accent6">
                    <a:lumMod val="50000"/>
                  </a:schemeClr>
                </a:solidFill>
              </a:rPr>
              <a:t>Parque</a:t>
            </a:r>
            <a:r>
              <a:rPr lang="en-US" sz="135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350" i="1" dirty="0" err="1">
                <a:solidFill>
                  <a:schemeClr val="accent6">
                    <a:lumMod val="50000"/>
                  </a:schemeClr>
                </a:solidFill>
              </a:rPr>
              <a:t>Tecnológico</a:t>
            </a:r>
            <a:endParaRPr lang="pt-BR" sz="135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9" name="Imagem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8685" y="2932473"/>
            <a:ext cx="802550" cy="343950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0968" y="2931327"/>
            <a:ext cx="743898" cy="456188"/>
          </a:xfrm>
          <a:prstGeom prst="rect">
            <a:avLst/>
          </a:prstGeom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8844" y="2966115"/>
            <a:ext cx="663059" cy="275483"/>
          </a:xfrm>
          <a:prstGeom prst="rect">
            <a:avLst/>
          </a:prstGeom>
        </p:spPr>
      </p:pic>
      <p:pic>
        <p:nvPicPr>
          <p:cNvPr id="46" name="Imagem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3422" y="2859579"/>
            <a:ext cx="652249" cy="488557"/>
          </a:xfrm>
          <a:prstGeom prst="rect">
            <a:avLst/>
          </a:prstGeom>
        </p:spPr>
      </p:pic>
      <p:pic>
        <p:nvPicPr>
          <p:cNvPr id="47" name="Imagem 46"/>
          <p:cNvPicPr>
            <a:picLocks noChangeAspect="1"/>
          </p:cNvPicPr>
          <p:nvPr/>
        </p:nvPicPr>
        <p:blipFill rotWithShape="1">
          <a:blip r:embed="rId12"/>
          <a:srcRect l="71973"/>
          <a:stretch/>
        </p:blipFill>
        <p:spPr>
          <a:xfrm>
            <a:off x="6427469" y="2859578"/>
            <a:ext cx="423102" cy="55190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8175" y="3897385"/>
            <a:ext cx="3724792" cy="644387"/>
          </a:xfrm>
          <a:prstGeom prst="rect">
            <a:avLst/>
          </a:prstGeom>
        </p:spPr>
      </p:pic>
      <p:pic>
        <p:nvPicPr>
          <p:cNvPr id="48" name="Imagem 4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86793" y="4900322"/>
            <a:ext cx="829174" cy="244029"/>
          </a:xfrm>
          <a:prstGeom prst="rect">
            <a:avLst/>
          </a:prstGeom>
        </p:spPr>
      </p:pic>
      <p:pic>
        <p:nvPicPr>
          <p:cNvPr id="49" name="Imagem 4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79309" y="4900323"/>
            <a:ext cx="715523" cy="2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4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898635" y="1032090"/>
            <a:ext cx="673975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300" kern="0" dirty="0">
                <a:solidFill>
                  <a:schemeClr val="accent6">
                    <a:lumMod val="50000"/>
                  </a:schemeClr>
                </a:solidFill>
                <a:latin typeface="DIN Offc Pro" pitchFamily="34" charset="0"/>
                <a:cs typeface="Arial"/>
              </a:rPr>
              <a:t>Possibilidades e vocações tecnológicas no Sul da Bahia</a:t>
            </a:r>
          </a:p>
        </p:txBody>
      </p:sp>
      <p:sp>
        <p:nvSpPr>
          <p:cNvPr id="5" name="Retângulo 4"/>
          <p:cNvSpPr/>
          <p:nvPr/>
        </p:nvSpPr>
        <p:spPr>
          <a:xfrm>
            <a:off x="1158765" y="2264516"/>
            <a:ext cx="65742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PARQUE CIENTÍFICO E TECNOLÓGICO DO  SUL DA BAHIA: </a:t>
            </a:r>
            <a:r>
              <a:rPr lang="pt-BR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PARQUE DA SUSTENTABILIDADE</a:t>
            </a:r>
          </a:p>
        </p:txBody>
      </p:sp>
      <p:sp>
        <p:nvSpPr>
          <p:cNvPr id="6" name="Retângulo 5"/>
          <p:cNvSpPr/>
          <p:nvPr/>
        </p:nvSpPr>
        <p:spPr>
          <a:xfrm>
            <a:off x="3938558" y="3035275"/>
            <a:ext cx="101463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3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VOCAÇÕES:</a:t>
            </a:r>
          </a:p>
        </p:txBody>
      </p:sp>
      <p:grpSp>
        <p:nvGrpSpPr>
          <p:cNvPr id="14" name="Agrupar 13"/>
          <p:cNvGrpSpPr/>
          <p:nvPr/>
        </p:nvGrpSpPr>
        <p:grpSpPr>
          <a:xfrm>
            <a:off x="-455613" y="3620639"/>
            <a:ext cx="3277476" cy="1942675"/>
            <a:chOff x="-607485" y="3684518"/>
            <a:chExt cx="4369969" cy="2590233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14" b="100000" l="9722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607485" y="3869184"/>
              <a:ext cx="3958875" cy="2405567"/>
            </a:xfrm>
            <a:prstGeom prst="rect">
              <a:avLst/>
            </a:prstGeom>
          </p:spPr>
        </p:pic>
        <p:sp>
          <p:nvSpPr>
            <p:cNvPr id="7" name="Retângulo 6"/>
            <p:cNvSpPr/>
            <p:nvPr/>
          </p:nvSpPr>
          <p:spPr>
            <a:xfrm>
              <a:off x="739348" y="3684518"/>
              <a:ext cx="3023136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Biotecnologia e Alimentos</a:t>
              </a:r>
              <a:endParaRPr lang="pt-BR" sz="1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5" name="Agrupar 14"/>
          <p:cNvGrpSpPr/>
          <p:nvPr/>
        </p:nvGrpSpPr>
        <p:grpSpPr>
          <a:xfrm>
            <a:off x="2738205" y="3614271"/>
            <a:ext cx="2429930" cy="1854227"/>
            <a:chOff x="3650938" y="3676028"/>
            <a:chExt cx="3239906" cy="2472302"/>
          </a:xfrm>
        </p:grpSpPr>
        <p:sp>
          <p:nvSpPr>
            <p:cNvPr id="8" name="Retângulo 7"/>
            <p:cNvSpPr/>
            <p:nvPr/>
          </p:nvSpPr>
          <p:spPr>
            <a:xfrm>
              <a:off x="4148981" y="3676028"/>
              <a:ext cx="274186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Cadeias  </a:t>
              </a:r>
              <a:r>
                <a:rPr lang="pt-BR" sz="15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Agro-florestais</a:t>
              </a:r>
              <a:endParaRPr lang="pt-BR" sz="1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0938" y="4348105"/>
              <a:ext cx="2543175" cy="1800225"/>
            </a:xfrm>
            <a:prstGeom prst="rect">
              <a:avLst/>
            </a:prstGeom>
          </p:spPr>
        </p:pic>
      </p:grpSp>
      <p:grpSp>
        <p:nvGrpSpPr>
          <p:cNvPr id="16" name="Agrupar 15"/>
          <p:cNvGrpSpPr/>
          <p:nvPr/>
        </p:nvGrpSpPr>
        <p:grpSpPr>
          <a:xfrm>
            <a:off x="4870246" y="3614271"/>
            <a:ext cx="2250281" cy="1854227"/>
            <a:chOff x="6493661" y="3676028"/>
            <a:chExt cx="3000375" cy="2472302"/>
          </a:xfrm>
        </p:grpSpPr>
        <p:sp>
          <p:nvSpPr>
            <p:cNvPr id="9" name="Retângulo 8"/>
            <p:cNvSpPr/>
            <p:nvPr/>
          </p:nvSpPr>
          <p:spPr>
            <a:xfrm>
              <a:off x="7716898" y="3676028"/>
              <a:ext cx="116083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Logística</a:t>
              </a:r>
              <a:endParaRPr lang="pt-BR" sz="1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93661" y="4624330"/>
              <a:ext cx="3000375" cy="1524000"/>
            </a:xfrm>
            <a:prstGeom prst="rect">
              <a:avLst/>
            </a:prstGeom>
          </p:spPr>
        </p:pic>
      </p:grpSp>
      <p:grpSp>
        <p:nvGrpSpPr>
          <p:cNvPr id="17" name="Agrupar 16"/>
          <p:cNvGrpSpPr/>
          <p:nvPr/>
        </p:nvGrpSpPr>
        <p:grpSpPr>
          <a:xfrm>
            <a:off x="6877101" y="3620639"/>
            <a:ext cx="2283431" cy="2074918"/>
            <a:chOff x="9169467" y="3684518"/>
            <a:chExt cx="3044575" cy="2766557"/>
          </a:xfrm>
        </p:grpSpPr>
        <p:sp>
          <p:nvSpPr>
            <p:cNvPr id="10" name="Retângulo 9"/>
            <p:cNvSpPr/>
            <p:nvPr/>
          </p:nvSpPr>
          <p:spPr>
            <a:xfrm>
              <a:off x="10184524" y="3684518"/>
              <a:ext cx="421483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35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</a:t>
              </a:r>
              <a:endParaRPr lang="pt-BR" sz="135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169467" y="4624330"/>
              <a:ext cx="3044575" cy="18267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211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3" b="12907"/>
          <a:stretch/>
        </p:blipFill>
        <p:spPr>
          <a:xfrm>
            <a:off x="385163" y="1750386"/>
            <a:ext cx="8232836" cy="397125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345822" y="1075602"/>
            <a:ext cx="43548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Biotecnologia e Alimentos</a:t>
            </a:r>
            <a:endParaRPr lang="pt-BR" sz="3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844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" y="1600199"/>
            <a:ext cx="7703821" cy="3255827"/>
          </a:xfrm>
          <a:prstGeom prst="rect">
            <a:avLst/>
          </a:prstGeom>
          <a:effectLst/>
        </p:spPr>
      </p:pic>
      <p:sp>
        <p:nvSpPr>
          <p:cNvPr id="5" name="CaixaDeTexto 4"/>
          <p:cNvSpPr txBox="1"/>
          <p:nvPr/>
        </p:nvSpPr>
        <p:spPr>
          <a:xfrm>
            <a:off x="720090" y="4922044"/>
            <a:ext cx="7703820" cy="70247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2775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0" b="11626"/>
          <a:stretch/>
        </p:blipFill>
        <p:spPr>
          <a:xfrm>
            <a:off x="720091" y="5013031"/>
            <a:ext cx="1679234" cy="83071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71788" y="1075488"/>
            <a:ext cx="6151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330 m</a:t>
            </a:r>
            <a:r>
              <a:rPr lang="pt-BR" sz="2400" b="1" baseline="30000" dirty="0"/>
              <a:t>2   </a:t>
            </a:r>
            <a:r>
              <a:rPr lang="pt-BR" sz="2400" dirty="0"/>
              <a:t>de área construída dedicadas ao Centro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415" y="5053261"/>
            <a:ext cx="1697785" cy="73557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90338" y="4885861"/>
            <a:ext cx="729078" cy="95788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268" y="5077780"/>
            <a:ext cx="1274486" cy="73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010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1254</TotalTime>
  <Words>846</Words>
  <Application>Microsoft Office PowerPoint</Application>
  <PresentationFormat>Apresentação na tela (4:3)</PresentationFormat>
  <Paragraphs>133</Paragraphs>
  <Slides>20</Slides>
  <Notes>12</Notes>
  <HiddenSlides>1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31" baseType="lpstr">
      <vt:lpstr>MS PGothic</vt:lpstr>
      <vt:lpstr>Arial</vt:lpstr>
      <vt:lpstr>Arial Rounded MT Bold</vt:lpstr>
      <vt:lpstr>Calibri</vt:lpstr>
      <vt:lpstr>Calibri Light</vt:lpstr>
      <vt:lpstr>DIN Offc Pro</vt:lpstr>
      <vt:lpstr>Engravers MT</vt:lpstr>
      <vt:lpstr>Gill Sans MT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Cristiano Dias</dc:creator>
  <cp:lastModifiedBy>Convidado</cp:lastModifiedBy>
  <cp:revision>66</cp:revision>
  <dcterms:created xsi:type="dcterms:W3CDTF">2016-07-21T00:33:13Z</dcterms:created>
  <dcterms:modified xsi:type="dcterms:W3CDTF">2016-11-22T20:37:22Z</dcterms:modified>
</cp:coreProperties>
</file>