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5" r:id="rId1"/>
  </p:sldMasterIdLst>
  <p:notesMasterIdLst>
    <p:notesMasterId r:id="rId39"/>
  </p:notesMasterIdLst>
  <p:handoutMasterIdLst>
    <p:handoutMasterId r:id="rId40"/>
  </p:handoutMasterIdLst>
  <p:sldIdLst>
    <p:sldId id="446" r:id="rId2"/>
    <p:sldId id="256" r:id="rId3"/>
    <p:sldId id="275" r:id="rId4"/>
    <p:sldId id="436" r:id="rId5"/>
    <p:sldId id="438" r:id="rId6"/>
    <p:sldId id="439" r:id="rId7"/>
    <p:sldId id="440" r:id="rId8"/>
    <p:sldId id="293" r:id="rId9"/>
    <p:sldId id="434" r:id="rId10"/>
    <p:sldId id="352" r:id="rId11"/>
    <p:sldId id="351" r:id="rId12"/>
    <p:sldId id="384" r:id="rId13"/>
    <p:sldId id="385" r:id="rId14"/>
    <p:sldId id="397" r:id="rId15"/>
    <p:sldId id="403" r:id="rId16"/>
    <p:sldId id="404" r:id="rId17"/>
    <p:sldId id="358" r:id="rId18"/>
    <p:sldId id="432" r:id="rId19"/>
    <p:sldId id="292" r:id="rId20"/>
    <p:sldId id="355" r:id="rId21"/>
    <p:sldId id="356" r:id="rId22"/>
    <p:sldId id="301" r:id="rId23"/>
    <p:sldId id="376" r:id="rId24"/>
    <p:sldId id="441" r:id="rId25"/>
    <p:sldId id="410" r:id="rId26"/>
    <p:sldId id="406" r:id="rId27"/>
    <p:sldId id="378" r:id="rId28"/>
    <p:sldId id="393" r:id="rId29"/>
    <p:sldId id="395" r:id="rId30"/>
    <p:sldId id="429" r:id="rId31"/>
    <p:sldId id="401" r:id="rId32"/>
    <p:sldId id="442" r:id="rId33"/>
    <p:sldId id="379" r:id="rId34"/>
    <p:sldId id="400" r:id="rId35"/>
    <p:sldId id="444" r:id="rId36"/>
    <p:sldId id="443" r:id="rId37"/>
    <p:sldId id="332" r:id="rId38"/>
  </p:sldIdLst>
  <p:sldSz cx="9144000" cy="6858000" type="screen4x3"/>
  <p:notesSz cx="7099300" cy="10234613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8A9E"/>
    <a:srgbClr val="008080"/>
    <a:srgbClr val="FAE9D2"/>
    <a:srgbClr val="006699"/>
    <a:srgbClr val="009999"/>
    <a:srgbClr val="33B3CD"/>
    <a:srgbClr val="33CCCC"/>
    <a:srgbClr val="FAF6F0"/>
    <a:srgbClr val="C85100"/>
    <a:srgbClr val="99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inimized">
    <p:restoredLeft sz="12158" autoAdjust="0"/>
    <p:restoredTop sz="96649" autoAdjust="0"/>
  </p:normalViewPr>
  <p:slideViewPr>
    <p:cSldViewPr>
      <p:cViewPr varScale="1">
        <p:scale>
          <a:sx n="70" d="100"/>
          <a:sy n="70" d="100"/>
        </p:scale>
        <p:origin x="-181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2970" y="72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77188" cy="511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245" tIns="47122" rIns="94245" bIns="47122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 b="0" smtClean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113" y="1"/>
            <a:ext cx="3075538" cy="511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245" tIns="47122" rIns="94245" bIns="47122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 smtClean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746"/>
            <a:ext cx="3077188" cy="511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245" tIns="47122" rIns="94245" bIns="47122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 b="0" smtClean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96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113" y="9721746"/>
            <a:ext cx="3075538" cy="511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245" tIns="47122" rIns="94245" bIns="47122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 smtClean="0"/>
            </a:lvl1pPr>
          </a:lstStyle>
          <a:p>
            <a:pPr>
              <a:defRPr/>
            </a:pPr>
            <a:fld id="{94E5E6BB-924C-423E-8A89-E8220B8859F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7779108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77188" cy="511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245" tIns="47122" rIns="94245" bIns="47122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 b="0" smtClean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2113" y="1"/>
            <a:ext cx="3075538" cy="511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245" tIns="47122" rIns="94245" bIns="47122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 smtClean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6763"/>
            <a:ext cx="5119687" cy="38401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755" y="4861686"/>
            <a:ext cx="5679440" cy="4606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245" tIns="47122" rIns="94245" bIns="4712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/>
              <a:t>Clique para editar os estilos do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746"/>
            <a:ext cx="3077188" cy="511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245" tIns="47122" rIns="94245" bIns="47122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 b="0" smtClean="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2113" y="9721746"/>
            <a:ext cx="3075538" cy="511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4245" tIns="47122" rIns="94245" bIns="47122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 smtClean="0"/>
            </a:lvl1pPr>
          </a:lstStyle>
          <a:p>
            <a:pPr>
              <a:defRPr/>
            </a:pPr>
            <a:fld id="{787E239D-B210-45F2-9E6D-D007F6D0078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9786959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F76AEAA-AB28-4C86-821D-35A588BE08C1}" type="slidenum">
              <a:rPr lang="pt-BR"/>
              <a:pPr/>
              <a:t>3</a:t>
            </a:fld>
            <a:endParaRPr lang="pt-BR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574" y="4861686"/>
            <a:ext cx="5206154" cy="4606065"/>
          </a:xfrm>
          <a:noFill/>
        </p:spPr>
        <p:txBody>
          <a:bodyPr/>
          <a:lstStyle/>
          <a:p>
            <a:pPr eaLnBrk="1" hangingPunct="1"/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F76AEAA-AB28-4C86-821D-35A588BE08C1}" type="slidenum">
              <a:rPr lang="pt-BR"/>
              <a:pPr/>
              <a:t>4</a:t>
            </a:fld>
            <a:endParaRPr lang="pt-BR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574" y="4861686"/>
            <a:ext cx="5206154" cy="4606065"/>
          </a:xfrm>
          <a:noFill/>
        </p:spPr>
        <p:txBody>
          <a:bodyPr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49784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8F76AEAA-AB28-4C86-821D-35A588BE08C1}" type="slidenum">
              <a:rPr lang="pt-BR"/>
              <a:pPr/>
              <a:t>9</a:t>
            </a:fld>
            <a:endParaRPr lang="pt-BR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574" y="4861686"/>
            <a:ext cx="5206154" cy="4606065"/>
          </a:xfrm>
          <a:noFill/>
        </p:spPr>
        <p:txBody>
          <a:bodyPr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716984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D9189013-0D31-4A4C-BE39-6CCEB125AA79}" type="slidenum">
              <a:rPr lang="pt-BR"/>
              <a:pPr/>
              <a:t>11</a:t>
            </a:fld>
            <a:endParaRPr lang="pt-BR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574" y="4861686"/>
            <a:ext cx="5206154" cy="4606065"/>
          </a:xfrm>
          <a:noFill/>
        </p:spPr>
        <p:txBody>
          <a:bodyPr/>
          <a:lstStyle/>
          <a:p>
            <a:pPr eaLnBrk="1" hangingPunct="1"/>
            <a:endParaRPr 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96DA10D-BD4F-45E6-B71B-A19B92B0A6CE}" type="slidenum">
              <a:rPr lang="pt-BR"/>
              <a:pPr/>
              <a:t>14</a:t>
            </a:fld>
            <a:endParaRPr lang="pt-BR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9688" cy="3840162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8224" y="4863314"/>
            <a:ext cx="5202854" cy="4604436"/>
          </a:xfrm>
          <a:noFill/>
        </p:spPr>
        <p:txBody>
          <a:bodyPr/>
          <a:lstStyle/>
          <a:p>
            <a:pPr eaLnBrk="1" hangingPunct="1"/>
            <a:endParaRPr lang="pt-BR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96DA10D-BD4F-45E6-B71B-A19B92B0A6CE}" type="slidenum">
              <a:rPr lang="pt-BR"/>
              <a:pPr/>
              <a:t>15</a:t>
            </a:fld>
            <a:endParaRPr lang="pt-BR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9688" cy="3840162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8224" y="4863314"/>
            <a:ext cx="5202854" cy="4604436"/>
          </a:xfrm>
          <a:noFill/>
        </p:spPr>
        <p:txBody>
          <a:bodyPr/>
          <a:lstStyle/>
          <a:p>
            <a:pPr eaLnBrk="1" hangingPunct="1"/>
            <a:endParaRPr lang="pt-BR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96DA10D-BD4F-45E6-B71B-A19B92B0A6CE}" type="slidenum">
              <a:rPr lang="pt-BR"/>
              <a:pPr/>
              <a:t>16</a:t>
            </a:fld>
            <a:endParaRPr lang="pt-BR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0600" y="766763"/>
            <a:ext cx="5119688" cy="3840162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8224" y="4863314"/>
            <a:ext cx="5202854" cy="4604436"/>
          </a:xfrm>
          <a:noFill/>
        </p:spPr>
        <p:txBody>
          <a:bodyPr/>
          <a:lstStyle/>
          <a:p>
            <a:pPr eaLnBrk="1" hangingPunct="1"/>
            <a:endParaRPr lang="pt-BR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87E239D-B210-45F2-9E6D-D007F6D0078D}" type="slidenum">
              <a:rPr lang="pt-BR" smtClean="0"/>
              <a:pPr>
                <a:defRPr/>
              </a:pPr>
              <a:t>28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C2985D-76A7-4C49-A135-22E23D8F0B2D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89088" y="6052636"/>
            <a:ext cx="1026262" cy="60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56368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C2985D-76A7-4C49-A135-22E23D8F0B2D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103083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C2985D-76A7-4C49-A135-22E23D8F0B2D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4342139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C2985D-76A7-4C49-A135-22E23D8F0B2D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866158804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C2985D-76A7-4C49-A135-22E23D8F0B2D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27288668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C2985D-76A7-4C49-A135-22E23D8F0B2D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96336" y="6104104"/>
            <a:ext cx="962037" cy="569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41070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C2985D-76A7-4C49-A135-22E23D8F0B2D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569949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C2985D-76A7-4C49-A135-22E23D8F0B2D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778271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E69129-F64A-4A9E-AD33-D7086B5809F0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58343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C2985D-76A7-4C49-A135-22E23D8F0B2D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011839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132137-49E3-42CD-ADCB-BAD4D6FA5BD9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46901" y="5980962"/>
            <a:ext cx="1268449" cy="75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81126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B523CB-7720-4E26-87AF-FE715BA35C37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875917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209516-5745-48D2-A6E6-A8A8D275A945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655213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6C2985D-76A7-4C49-A135-22E23D8F0B2D}" type="slidenum">
              <a:rPr lang="pt-BR" smtClean="0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474664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  <p:sldLayoutId id="2147483984" r:id="rId12"/>
    <p:sldLayoutId id="2147483954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jpeg"/><Relationship Id="rId4" Type="http://schemas.openxmlformats.org/officeDocument/2006/relationships/image" Target="../media/image20.jpeg"/><Relationship Id="rId9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jpeg"/><Relationship Id="rId18" Type="http://schemas.openxmlformats.org/officeDocument/2006/relationships/image" Target="../media/image44.png"/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12" Type="http://schemas.openxmlformats.org/officeDocument/2006/relationships/image" Target="../media/image38.pn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jpeg"/><Relationship Id="rId15" Type="http://schemas.openxmlformats.org/officeDocument/2006/relationships/image" Target="../media/image41.pn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10" Type="http://schemas.openxmlformats.org/officeDocument/2006/relationships/image" Target="../media/image77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84.jpeg"/><Relationship Id="rId7" Type="http://schemas.openxmlformats.org/officeDocument/2006/relationships/image" Target="../media/image88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95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Relationship Id="rId9" Type="http://schemas.openxmlformats.org/officeDocument/2006/relationships/image" Target="../media/image10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jpeg"/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10" Type="http://schemas.openxmlformats.org/officeDocument/2006/relationships/image" Target="../media/image118.jpeg"/><Relationship Id="rId4" Type="http://schemas.openxmlformats.org/officeDocument/2006/relationships/image" Target="../media/image112.jpeg"/><Relationship Id="rId9" Type="http://schemas.openxmlformats.org/officeDocument/2006/relationships/image" Target="../media/image117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jpeg"/><Relationship Id="rId3" Type="http://schemas.openxmlformats.org/officeDocument/2006/relationships/image" Target="../media/image120.jpeg"/><Relationship Id="rId7" Type="http://schemas.openxmlformats.org/officeDocument/2006/relationships/image" Target="../media/image124.jpeg"/><Relationship Id="rId12" Type="http://schemas.openxmlformats.org/officeDocument/2006/relationships/image" Target="../media/image129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3.jpeg"/><Relationship Id="rId11" Type="http://schemas.openxmlformats.org/officeDocument/2006/relationships/image" Target="../media/image128.jpeg"/><Relationship Id="rId5" Type="http://schemas.openxmlformats.org/officeDocument/2006/relationships/image" Target="../media/image122.jpeg"/><Relationship Id="rId10" Type="http://schemas.openxmlformats.org/officeDocument/2006/relationships/image" Target="../media/image127.jpeg"/><Relationship Id="rId4" Type="http://schemas.openxmlformats.org/officeDocument/2006/relationships/image" Target="../media/image121.png"/><Relationship Id="rId9" Type="http://schemas.openxmlformats.org/officeDocument/2006/relationships/image" Target="../media/image12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7" Type="http://schemas.openxmlformats.org/officeDocument/2006/relationships/image" Target="../media/image135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Conteúdo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151" t="2338" r="11909" b="36605"/>
          <a:stretch/>
        </p:blipFill>
        <p:spPr>
          <a:xfrm>
            <a:off x="465" y="0"/>
            <a:ext cx="7884368" cy="620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455674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6"/>
          <p:cNvSpPr txBox="1">
            <a:spLocks noChangeArrowheads="1"/>
          </p:cNvSpPr>
          <p:nvPr/>
        </p:nvSpPr>
        <p:spPr bwMode="auto">
          <a:xfrm>
            <a:off x="467544" y="1622173"/>
            <a:ext cx="850682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002D5A"/>
            </a:prstShdw>
          </a:effectLst>
        </p:spPr>
        <p:txBody>
          <a:bodyPr wrap="square">
            <a:spAutoFit/>
          </a:bodyPr>
          <a:lstStyle/>
          <a:p>
            <a:pPr algn="just"/>
            <a:r>
              <a:rPr lang="pt-BR" sz="3200" dirty="0"/>
              <a:t>       “Ser referência como associação de municípios no país, consolidando-se a mais atuante na luta dos interesses municipalistas”</a:t>
            </a:r>
            <a:endParaRPr lang="pt-BR" sz="3200" i="1" dirty="0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0" y="4630175"/>
            <a:ext cx="828092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002D5A"/>
            </a:prstShdw>
          </a:effectLst>
        </p:spPr>
        <p:txBody>
          <a:bodyPr wrap="square">
            <a:spAutoFit/>
          </a:bodyPr>
          <a:lstStyle/>
          <a:p>
            <a:r>
              <a:rPr lang="pt-BR" sz="3200" dirty="0"/>
              <a:t>“Ética, Transparência, Compromisso e Respeito”</a:t>
            </a:r>
            <a:endParaRPr lang="pt-BR" sz="3200" i="1" dirty="0"/>
          </a:p>
        </p:txBody>
      </p:sp>
      <p:sp>
        <p:nvSpPr>
          <p:cNvPr id="8" name="CaixaDeTexto 7"/>
          <p:cNvSpPr txBox="1"/>
          <p:nvPr/>
        </p:nvSpPr>
        <p:spPr>
          <a:xfrm>
            <a:off x="0" y="3786190"/>
            <a:ext cx="2643174" cy="785818"/>
          </a:xfrm>
          <a:prstGeom prst="rect">
            <a:avLst/>
          </a:prstGeom>
          <a:solidFill>
            <a:srgbClr val="33B3CD">
              <a:alpha val="78824"/>
            </a:srgbClr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defTabSz="685800">
              <a:lnSpc>
                <a:spcPct val="90000"/>
              </a:lnSpc>
              <a:spcBef>
                <a:spcPct val="0"/>
              </a:spcBef>
            </a:pPr>
            <a:r>
              <a:rPr lang="pt-BR" sz="2800" dirty="0">
                <a:solidFill>
                  <a:schemeClr val="bg1"/>
                </a:solidFill>
                <a:ea typeface="+mj-ea"/>
                <a:cs typeface="+mj-cs"/>
              </a:rPr>
              <a:t>  VALORES</a:t>
            </a:r>
          </a:p>
        </p:txBody>
      </p:sp>
      <p:sp>
        <p:nvSpPr>
          <p:cNvPr id="6" name="Retângulo 5"/>
          <p:cNvSpPr/>
          <p:nvPr/>
        </p:nvSpPr>
        <p:spPr>
          <a:xfrm>
            <a:off x="6500826" y="714356"/>
            <a:ext cx="2643174" cy="714380"/>
          </a:xfrm>
          <a:prstGeom prst="rect">
            <a:avLst/>
          </a:prstGeom>
          <a:solidFill>
            <a:srgbClr val="33B3CD">
              <a:alpha val="78824"/>
            </a:srgbClr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defTabSz="685800">
              <a:lnSpc>
                <a:spcPct val="90000"/>
              </a:lnSpc>
              <a:spcBef>
                <a:spcPct val="0"/>
              </a:spcBef>
            </a:pPr>
            <a:r>
              <a:rPr lang="pt-BR" sz="2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   </a:t>
            </a:r>
            <a:r>
              <a:rPr lang="pt-BR" sz="3000" dirty="0">
                <a:solidFill>
                  <a:schemeClr val="bg1"/>
                </a:solidFill>
                <a:ea typeface="+mj-ea"/>
                <a:cs typeface="+mj-cs"/>
              </a:rPr>
              <a:t>VISÃO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6"/>
          <p:cNvSpPr txBox="1">
            <a:spLocks noChangeArrowheads="1"/>
          </p:cNvSpPr>
          <p:nvPr/>
        </p:nvSpPr>
        <p:spPr bwMode="auto">
          <a:xfrm>
            <a:off x="1295160" y="620688"/>
            <a:ext cx="784887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pt-BR" sz="3200" dirty="0">
                <a:solidFill>
                  <a:srgbClr val="006699"/>
                </a:solidFill>
              </a:rPr>
              <a:t>          DESAFIO DA UPB PARA A </a:t>
            </a:r>
          </a:p>
          <a:p>
            <a:pPr algn="r">
              <a:spcBef>
                <a:spcPct val="0"/>
              </a:spcBef>
            </a:pPr>
            <a:r>
              <a:rPr lang="pt-BR" sz="3200" dirty="0">
                <a:solidFill>
                  <a:srgbClr val="006699"/>
                </a:solidFill>
              </a:rPr>
              <a:t>EXCELÊNCIA DA GESTÃO PÚBLICA MUNICIPAL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785786" y="2285992"/>
            <a:ext cx="7572428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002D5A"/>
            </a:prstShdw>
          </a:effectLst>
        </p:spPr>
        <p:txBody>
          <a:bodyPr wrap="square" anchor="ctr">
            <a:spAutoFit/>
          </a:bodyPr>
          <a:lstStyle/>
          <a:p>
            <a:pPr algn="just"/>
            <a:r>
              <a:rPr lang="pt-BR" sz="2800" dirty="0">
                <a:solidFill>
                  <a:srgbClr val="5C1F00"/>
                </a:solidFill>
              </a:rPr>
              <a:t>Definição de papeis, competências e responsabilidades para estabelecimento de diálogos entre os entes federados e o acompanhamento da prestação e qualidade dos serviços realizados pela UPB.</a:t>
            </a:r>
            <a:endParaRPr lang="pt-BR" sz="2800" b="0" dirty="0">
              <a:solidFill>
                <a:srgbClr val="5C1F00"/>
              </a:solidFill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Line 104"/>
          <p:cNvSpPr>
            <a:spLocks noChangeShapeType="1"/>
          </p:cNvSpPr>
          <p:nvPr/>
        </p:nvSpPr>
        <p:spPr bwMode="auto">
          <a:xfrm>
            <a:off x="3571868" y="3429000"/>
            <a:ext cx="0" cy="1547813"/>
          </a:xfrm>
          <a:prstGeom prst="line">
            <a:avLst/>
          </a:prstGeom>
          <a:noFill/>
          <a:ln w="25400">
            <a:solidFill>
              <a:srgbClr val="5C1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BR">
              <a:solidFill>
                <a:schemeClr val="bg1"/>
              </a:solidFill>
            </a:endParaRPr>
          </a:p>
        </p:txBody>
      </p:sp>
      <p:sp>
        <p:nvSpPr>
          <p:cNvPr id="66" name="Line 40"/>
          <p:cNvSpPr>
            <a:spLocks noChangeShapeType="1"/>
          </p:cNvSpPr>
          <p:nvPr/>
        </p:nvSpPr>
        <p:spPr bwMode="auto">
          <a:xfrm>
            <a:off x="2643174" y="1142984"/>
            <a:ext cx="3168000" cy="0"/>
          </a:xfrm>
          <a:prstGeom prst="line">
            <a:avLst/>
          </a:prstGeom>
          <a:noFill/>
          <a:ln w="25400">
            <a:solidFill>
              <a:srgbClr val="5C1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BR">
              <a:solidFill>
                <a:schemeClr val="bg1"/>
              </a:solidFill>
            </a:endParaRPr>
          </a:p>
        </p:txBody>
      </p:sp>
      <p:sp>
        <p:nvSpPr>
          <p:cNvPr id="64" name="Line 19"/>
          <p:cNvSpPr>
            <a:spLocks noChangeShapeType="1"/>
          </p:cNvSpPr>
          <p:nvPr/>
        </p:nvSpPr>
        <p:spPr bwMode="auto">
          <a:xfrm>
            <a:off x="1428728" y="1571612"/>
            <a:ext cx="0" cy="432000"/>
          </a:xfrm>
          <a:prstGeom prst="line">
            <a:avLst/>
          </a:prstGeom>
          <a:noFill/>
          <a:ln w="25400">
            <a:solidFill>
              <a:srgbClr val="5C1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BR">
              <a:solidFill>
                <a:schemeClr val="bg1"/>
              </a:solidFill>
            </a:endParaRPr>
          </a:p>
        </p:txBody>
      </p:sp>
      <p:sp>
        <p:nvSpPr>
          <p:cNvPr id="61" name="Line 19"/>
          <p:cNvSpPr>
            <a:spLocks noChangeShapeType="1"/>
          </p:cNvSpPr>
          <p:nvPr/>
        </p:nvSpPr>
        <p:spPr bwMode="auto">
          <a:xfrm>
            <a:off x="2786050" y="1857364"/>
            <a:ext cx="0" cy="504000"/>
          </a:xfrm>
          <a:prstGeom prst="line">
            <a:avLst/>
          </a:prstGeom>
          <a:noFill/>
          <a:ln w="25400">
            <a:solidFill>
              <a:srgbClr val="5C1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BR"/>
          </a:p>
        </p:txBody>
      </p:sp>
      <p:grpSp>
        <p:nvGrpSpPr>
          <p:cNvPr id="2" name="Group 145"/>
          <p:cNvGrpSpPr>
            <a:grpSpLocks/>
          </p:cNvGrpSpPr>
          <p:nvPr/>
        </p:nvGrpSpPr>
        <p:grpSpPr bwMode="auto">
          <a:xfrm>
            <a:off x="-31" y="133370"/>
            <a:ext cx="9144001" cy="6581778"/>
            <a:chOff x="-80" y="-51"/>
            <a:chExt cx="5760" cy="4146"/>
          </a:xfrm>
          <a:solidFill>
            <a:srgbClr val="008080"/>
          </a:solidFill>
        </p:grpSpPr>
        <p:sp>
          <p:nvSpPr>
            <p:cNvPr id="7183" name="Line 9"/>
            <p:cNvSpPr>
              <a:spLocks noChangeShapeType="1"/>
            </p:cNvSpPr>
            <p:nvPr/>
          </p:nvSpPr>
          <p:spPr bwMode="auto">
            <a:xfrm flipH="1">
              <a:off x="2530" y="615"/>
              <a:ext cx="0" cy="1361"/>
            </a:xfrm>
            <a:prstGeom prst="line">
              <a:avLst/>
            </a:prstGeom>
            <a:grpFill/>
            <a:ln w="25400">
              <a:solidFill>
                <a:srgbClr val="5C1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7210" name="Line 133"/>
            <p:cNvSpPr>
              <a:spLocks noChangeShapeType="1"/>
            </p:cNvSpPr>
            <p:nvPr/>
          </p:nvSpPr>
          <p:spPr bwMode="auto">
            <a:xfrm>
              <a:off x="1360" y="3585"/>
              <a:ext cx="0" cy="297"/>
            </a:xfrm>
            <a:prstGeom prst="line">
              <a:avLst/>
            </a:prstGeom>
            <a:grpFill/>
            <a:ln w="25400">
              <a:solidFill>
                <a:srgbClr val="5C1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7172" name="Line 32"/>
            <p:cNvSpPr>
              <a:spLocks noChangeShapeType="1"/>
            </p:cNvSpPr>
            <p:nvPr/>
          </p:nvSpPr>
          <p:spPr bwMode="auto">
            <a:xfrm>
              <a:off x="370" y="2116"/>
              <a:ext cx="4876" cy="0"/>
            </a:xfrm>
            <a:prstGeom prst="line">
              <a:avLst/>
            </a:prstGeom>
            <a:grpFill/>
            <a:ln w="25400">
              <a:solidFill>
                <a:srgbClr val="5C1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7173" name="Line 100"/>
            <p:cNvSpPr>
              <a:spLocks noChangeShapeType="1"/>
            </p:cNvSpPr>
            <p:nvPr/>
          </p:nvSpPr>
          <p:spPr bwMode="auto">
            <a:xfrm>
              <a:off x="922" y="2116"/>
              <a:ext cx="0" cy="884"/>
            </a:xfrm>
            <a:prstGeom prst="line">
              <a:avLst/>
            </a:prstGeom>
            <a:grpFill/>
            <a:ln w="25400">
              <a:solidFill>
                <a:srgbClr val="5C1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7174" name="Line 104"/>
            <p:cNvSpPr>
              <a:spLocks noChangeShapeType="1"/>
            </p:cNvSpPr>
            <p:nvPr/>
          </p:nvSpPr>
          <p:spPr bwMode="auto">
            <a:xfrm>
              <a:off x="3262" y="2116"/>
              <a:ext cx="0" cy="975"/>
            </a:xfrm>
            <a:prstGeom prst="line">
              <a:avLst/>
            </a:prstGeom>
            <a:grpFill/>
            <a:ln w="25400">
              <a:solidFill>
                <a:srgbClr val="5C1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7175" name="Line 108"/>
            <p:cNvSpPr>
              <a:spLocks noChangeShapeType="1"/>
            </p:cNvSpPr>
            <p:nvPr/>
          </p:nvSpPr>
          <p:spPr bwMode="auto">
            <a:xfrm>
              <a:off x="1507" y="2116"/>
              <a:ext cx="0" cy="297"/>
            </a:xfrm>
            <a:prstGeom prst="line">
              <a:avLst/>
            </a:prstGeom>
            <a:grpFill/>
            <a:ln w="25400">
              <a:solidFill>
                <a:srgbClr val="5C1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7176" name="Line 116"/>
            <p:cNvSpPr>
              <a:spLocks noChangeShapeType="1"/>
            </p:cNvSpPr>
            <p:nvPr/>
          </p:nvSpPr>
          <p:spPr bwMode="auto">
            <a:xfrm>
              <a:off x="2665" y="2102"/>
              <a:ext cx="0" cy="297"/>
            </a:xfrm>
            <a:prstGeom prst="line">
              <a:avLst/>
            </a:prstGeom>
            <a:grpFill/>
            <a:ln w="25400">
              <a:solidFill>
                <a:srgbClr val="5C1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7177" name="Line 120"/>
            <p:cNvSpPr>
              <a:spLocks noChangeShapeType="1"/>
            </p:cNvSpPr>
            <p:nvPr/>
          </p:nvSpPr>
          <p:spPr bwMode="auto">
            <a:xfrm>
              <a:off x="3925" y="2116"/>
              <a:ext cx="0" cy="297"/>
            </a:xfrm>
            <a:prstGeom prst="line">
              <a:avLst/>
            </a:prstGeom>
            <a:grpFill/>
            <a:ln w="25400">
              <a:solidFill>
                <a:srgbClr val="5C1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7178" name="Line 124"/>
            <p:cNvSpPr>
              <a:spLocks noChangeShapeType="1"/>
            </p:cNvSpPr>
            <p:nvPr/>
          </p:nvSpPr>
          <p:spPr bwMode="auto">
            <a:xfrm>
              <a:off x="5230" y="2115"/>
              <a:ext cx="0" cy="297"/>
            </a:xfrm>
            <a:prstGeom prst="line">
              <a:avLst/>
            </a:prstGeom>
            <a:grpFill/>
            <a:ln w="25400">
              <a:solidFill>
                <a:srgbClr val="5C1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7179" name="Line 40"/>
            <p:cNvSpPr>
              <a:spLocks noChangeShapeType="1"/>
            </p:cNvSpPr>
            <p:nvPr/>
          </p:nvSpPr>
          <p:spPr bwMode="auto">
            <a:xfrm>
              <a:off x="819" y="885"/>
              <a:ext cx="3061" cy="0"/>
            </a:xfrm>
            <a:prstGeom prst="line">
              <a:avLst/>
            </a:prstGeom>
            <a:grpFill/>
            <a:ln w="25400">
              <a:solidFill>
                <a:srgbClr val="5C1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7180" name="Line 19"/>
            <p:cNvSpPr>
              <a:spLocks noChangeShapeType="1"/>
            </p:cNvSpPr>
            <p:nvPr/>
          </p:nvSpPr>
          <p:spPr bwMode="auto">
            <a:xfrm>
              <a:off x="3880" y="885"/>
              <a:ext cx="0" cy="658"/>
            </a:xfrm>
            <a:prstGeom prst="line">
              <a:avLst/>
            </a:prstGeom>
            <a:grpFill/>
            <a:ln w="25400">
              <a:solidFill>
                <a:srgbClr val="5C1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7181" name="Rectangle 11"/>
            <p:cNvSpPr>
              <a:spLocks noChangeArrowheads="1"/>
            </p:cNvSpPr>
            <p:nvPr/>
          </p:nvSpPr>
          <p:spPr bwMode="auto">
            <a:xfrm>
              <a:off x="290" y="270"/>
              <a:ext cx="1565" cy="54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13320" name="Rectangle 8"/>
            <p:cNvSpPr>
              <a:spLocks noChangeArrowheads="1"/>
            </p:cNvSpPr>
            <p:nvPr/>
          </p:nvSpPr>
          <p:spPr bwMode="auto">
            <a:xfrm>
              <a:off x="495" y="270"/>
              <a:ext cx="1303" cy="523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defRPr/>
              </a:pPr>
              <a:r>
                <a:rPr lang="pt-BR" sz="2800" dirty="0">
                  <a:solidFill>
                    <a:schemeClr val="bg1"/>
                  </a:solidFill>
                </a:rPr>
                <a:t>Presidência</a:t>
              </a:r>
            </a:p>
          </p:txBody>
        </p:sp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3599" y="282"/>
              <a:ext cx="1270" cy="545"/>
              <a:chOff x="905" y="-284"/>
              <a:chExt cx="2484" cy="860"/>
            </a:xfrm>
            <a:grpFill/>
          </p:grpSpPr>
          <p:sp>
            <p:nvSpPr>
              <p:cNvPr id="7223" name="Rectangle 14"/>
              <p:cNvSpPr>
                <a:spLocks noChangeArrowheads="1"/>
              </p:cNvSpPr>
              <p:nvPr/>
            </p:nvSpPr>
            <p:spPr bwMode="auto">
              <a:xfrm>
                <a:off x="905" y="-284"/>
                <a:ext cx="2484" cy="86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pt-BR">
                  <a:solidFill>
                    <a:schemeClr val="bg1"/>
                  </a:solidFill>
                </a:endParaRPr>
              </a:p>
            </p:txBody>
          </p:sp>
          <p:sp>
            <p:nvSpPr>
              <p:cNvPr id="13327" name="Rectangle 15"/>
              <p:cNvSpPr>
                <a:spLocks noChangeArrowheads="1"/>
              </p:cNvSpPr>
              <p:nvPr/>
            </p:nvSpPr>
            <p:spPr bwMode="auto">
              <a:xfrm>
                <a:off x="1332" y="-171"/>
                <a:ext cx="1588" cy="680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lnSpc>
                    <a:spcPct val="90000"/>
                  </a:lnSpc>
                  <a:defRPr/>
                </a:pPr>
                <a:r>
                  <a:rPr lang="pt-BR" sz="2000" dirty="0">
                    <a:solidFill>
                      <a:schemeClr val="bg1"/>
                    </a:solidFill>
                  </a:rPr>
                  <a:t>Diretoria Executiva</a:t>
                </a:r>
              </a:p>
            </p:txBody>
          </p:sp>
        </p:grpSp>
        <p:sp>
          <p:nvSpPr>
            <p:cNvPr id="13330" name="Rectangle 18"/>
            <p:cNvSpPr>
              <a:spLocks noChangeArrowheads="1"/>
            </p:cNvSpPr>
            <p:nvPr/>
          </p:nvSpPr>
          <p:spPr bwMode="auto">
            <a:xfrm>
              <a:off x="1969" y="1328"/>
              <a:ext cx="1404" cy="358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defRPr/>
              </a:pPr>
              <a:r>
                <a:rPr lang="pt-BR" sz="1800" dirty="0">
                  <a:solidFill>
                    <a:schemeClr val="bg1"/>
                  </a:solidFill>
                </a:rPr>
                <a:t>Superintendência</a:t>
              </a:r>
            </a:p>
          </p:txBody>
        </p:sp>
        <p:sp>
          <p:nvSpPr>
            <p:cNvPr id="7186" name="Rectangle 21"/>
            <p:cNvSpPr>
              <a:spLocks noChangeArrowheads="1"/>
            </p:cNvSpPr>
            <p:nvPr/>
          </p:nvSpPr>
          <p:spPr bwMode="auto">
            <a:xfrm>
              <a:off x="1039" y="1275"/>
              <a:ext cx="816" cy="37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13334" name="Rectangle 22"/>
            <p:cNvSpPr>
              <a:spLocks noChangeArrowheads="1"/>
            </p:cNvSpPr>
            <p:nvPr/>
          </p:nvSpPr>
          <p:spPr bwMode="auto">
            <a:xfrm>
              <a:off x="1045" y="1290"/>
              <a:ext cx="771" cy="358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defRPr/>
              </a:pPr>
              <a:r>
                <a:rPr lang="pt-BR" sz="1200" dirty="0">
                  <a:solidFill>
                    <a:schemeClr val="bg1"/>
                  </a:solidFill>
                </a:rPr>
                <a:t>Assessoria da Presidência</a:t>
              </a:r>
            </a:p>
          </p:txBody>
        </p:sp>
        <p:grpSp>
          <p:nvGrpSpPr>
            <p:cNvPr id="5" name="Group 96"/>
            <p:cNvGrpSpPr>
              <a:grpSpLocks/>
            </p:cNvGrpSpPr>
            <p:nvPr/>
          </p:nvGrpSpPr>
          <p:grpSpPr bwMode="auto">
            <a:xfrm>
              <a:off x="55" y="2115"/>
              <a:ext cx="777" cy="735"/>
              <a:chOff x="350" y="2512"/>
              <a:chExt cx="777" cy="735"/>
            </a:xfrm>
            <a:grpFill/>
          </p:grpSpPr>
          <p:sp>
            <p:nvSpPr>
              <p:cNvPr id="13338" name="Rectangle 26"/>
              <p:cNvSpPr>
                <a:spLocks noChangeArrowheads="1"/>
              </p:cNvSpPr>
              <p:nvPr/>
            </p:nvSpPr>
            <p:spPr bwMode="auto">
              <a:xfrm>
                <a:off x="350" y="2827"/>
                <a:ext cx="777" cy="420"/>
              </a:xfrm>
              <a:prstGeom prst="rect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>
                  <a:lnSpc>
                    <a:spcPct val="40000"/>
                  </a:lnSpc>
                  <a:defRPr/>
                </a:pPr>
                <a:r>
                  <a:rPr lang="pt-BR" sz="1000" dirty="0">
                    <a:solidFill>
                      <a:schemeClr val="bg1"/>
                    </a:solidFill>
                  </a:rPr>
                  <a:t>Comunicação</a:t>
                </a:r>
              </a:p>
            </p:txBody>
          </p:sp>
          <p:sp>
            <p:nvSpPr>
              <p:cNvPr id="7220" name="Line 33"/>
              <p:cNvSpPr>
                <a:spLocks noChangeShapeType="1"/>
              </p:cNvSpPr>
              <p:nvPr/>
            </p:nvSpPr>
            <p:spPr bwMode="auto">
              <a:xfrm>
                <a:off x="665" y="2512"/>
                <a:ext cx="0" cy="297"/>
              </a:xfrm>
              <a:prstGeom prst="line">
                <a:avLst/>
              </a:prstGeom>
              <a:grpFill/>
              <a:ln w="25400">
                <a:solidFill>
                  <a:srgbClr val="5C1F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pt-BR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189" name="Line 35"/>
            <p:cNvSpPr>
              <a:spLocks noChangeShapeType="1"/>
            </p:cNvSpPr>
            <p:nvPr/>
          </p:nvSpPr>
          <p:spPr bwMode="auto">
            <a:xfrm flipH="1">
              <a:off x="4567" y="2115"/>
              <a:ext cx="0" cy="884"/>
            </a:xfrm>
            <a:prstGeom prst="line">
              <a:avLst/>
            </a:prstGeom>
            <a:grpFill/>
            <a:ln w="25400">
              <a:solidFill>
                <a:srgbClr val="5C1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7190" name="Line 36"/>
            <p:cNvSpPr>
              <a:spLocks noChangeShapeType="1"/>
            </p:cNvSpPr>
            <p:nvPr/>
          </p:nvSpPr>
          <p:spPr bwMode="auto">
            <a:xfrm flipH="1">
              <a:off x="1345" y="3585"/>
              <a:ext cx="1905" cy="0"/>
            </a:xfrm>
            <a:prstGeom prst="line">
              <a:avLst/>
            </a:prstGeom>
            <a:grpFill/>
            <a:ln w="25400">
              <a:solidFill>
                <a:srgbClr val="5C1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7191" name="Rectangle 98"/>
            <p:cNvSpPr>
              <a:spLocks noChangeArrowheads="1"/>
            </p:cNvSpPr>
            <p:nvPr/>
          </p:nvSpPr>
          <p:spPr bwMode="auto">
            <a:xfrm>
              <a:off x="562" y="2976"/>
              <a:ext cx="680" cy="53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13411" name="Rectangle 99"/>
            <p:cNvSpPr>
              <a:spLocks noChangeArrowheads="1"/>
            </p:cNvSpPr>
            <p:nvPr/>
          </p:nvSpPr>
          <p:spPr bwMode="auto">
            <a:xfrm>
              <a:off x="697" y="3045"/>
              <a:ext cx="467" cy="42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lnSpc>
                  <a:spcPct val="40000"/>
                </a:lnSpc>
                <a:defRPr/>
              </a:pPr>
              <a:r>
                <a:rPr lang="pt-BR" sz="1000" dirty="0">
                  <a:solidFill>
                    <a:schemeClr val="bg1"/>
                  </a:solidFill>
                </a:rPr>
                <a:t>Jurídica</a:t>
              </a:r>
            </a:p>
          </p:txBody>
        </p:sp>
        <p:sp>
          <p:nvSpPr>
            <p:cNvPr id="7193" name="Rectangle 102"/>
            <p:cNvSpPr>
              <a:spLocks noChangeArrowheads="1"/>
            </p:cNvSpPr>
            <p:nvPr/>
          </p:nvSpPr>
          <p:spPr bwMode="auto">
            <a:xfrm>
              <a:off x="2947" y="2976"/>
              <a:ext cx="720" cy="53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7194" name="Rectangle 106"/>
            <p:cNvSpPr>
              <a:spLocks noChangeArrowheads="1"/>
            </p:cNvSpPr>
            <p:nvPr/>
          </p:nvSpPr>
          <p:spPr bwMode="auto">
            <a:xfrm>
              <a:off x="1147" y="2340"/>
              <a:ext cx="686" cy="53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13419" name="Rectangle 107"/>
            <p:cNvSpPr>
              <a:spLocks noChangeArrowheads="1"/>
            </p:cNvSpPr>
            <p:nvPr/>
          </p:nvSpPr>
          <p:spPr bwMode="auto">
            <a:xfrm>
              <a:off x="1147" y="2415"/>
              <a:ext cx="668" cy="42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lnSpc>
                  <a:spcPct val="90000"/>
                </a:lnSpc>
                <a:spcBef>
                  <a:spcPct val="10000"/>
                </a:spcBef>
                <a:defRPr/>
              </a:pPr>
              <a:r>
                <a:rPr lang="pt-BR" sz="1000" dirty="0">
                  <a:solidFill>
                    <a:schemeClr val="bg1"/>
                  </a:solidFill>
                </a:rPr>
                <a:t>Capacitações e Eventos</a:t>
              </a:r>
            </a:p>
          </p:txBody>
        </p:sp>
        <p:sp>
          <p:nvSpPr>
            <p:cNvPr id="7196" name="Rectangle 110"/>
            <p:cNvSpPr>
              <a:spLocks noChangeArrowheads="1"/>
            </p:cNvSpPr>
            <p:nvPr/>
          </p:nvSpPr>
          <p:spPr bwMode="auto">
            <a:xfrm>
              <a:off x="1822" y="2970"/>
              <a:ext cx="815" cy="53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13423" name="Rectangle 111"/>
            <p:cNvSpPr>
              <a:spLocks noChangeArrowheads="1"/>
            </p:cNvSpPr>
            <p:nvPr/>
          </p:nvSpPr>
          <p:spPr bwMode="auto">
            <a:xfrm>
              <a:off x="1912" y="3060"/>
              <a:ext cx="681" cy="36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lnSpc>
                  <a:spcPct val="90000"/>
                </a:lnSpc>
                <a:spcBef>
                  <a:spcPct val="5000"/>
                </a:spcBef>
                <a:defRPr/>
              </a:pPr>
              <a:r>
                <a:rPr lang="pt-BR" sz="1000" dirty="0">
                  <a:solidFill>
                    <a:schemeClr val="bg1"/>
                  </a:solidFill>
                </a:rPr>
                <a:t>Financeira e Administrativa</a:t>
              </a:r>
            </a:p>
          </p:txBody>
        </p:sp>
        <p:sp>
          <p:nvSpPr>
            <p:cNvPr id="13427" name="Rectangle 115"/>
            <p:cNvSpPr>
              <a:spLocks noChangeArrowheads="1"/>
            </p:cNvSpPr>
            <p:nvPr/>
          </p:nvSpPr>
          <p:spPr bwMode="auto">
            <a:xfrm>
              <a:off x="2317" y="2415"/>
              <a:ext cx="726" cy="42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lnSpc>
                  <a:spcPct val="90000"/>
                </a:lnSpc>
                <a:spcBef>
                  <a:spcPct val="5000"/>
                </a:spcBef>
                <a:defRPr/>
              </a:pPr>
              <a:r>
                <a:rPr lang="pt-BR" sz="1000" dirty="0">
                  <a:solidFill>
                    <a:schemeClr val="bg1"/>
                  </a:solidFill>
                </a:rPr>
                <a:t> Informações Municipais</a:t>
              </a:r>
            </a:p>
          </p:txBody>
        </p:sp>
        <p:sp>
          <p:nvSpPr>
            <p:cNvPr id="7200" name="Rectangle 118"/>
            <p:cNvSpPr>
              <a:spLocks noChangeArrowheads="1"/>
            </p:cNvSpPr>
            <p:nvPr/>
          </p:nvSpPr>
          <p:spPr bwMode="auto">
            <a:xfrm>
              <a:off x="3572" y="2340"/>
              <a:ext cx="680" cy="53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7201" name="Rectangle 122"/>
            <p:cNvSpPr>
              <a:spLocks noChangeArrowheads="1"/>
            </p:cNvSpPr>
            <p:nvPr/>
          </p:nvSpPr>
          <p:spPr bwMode="auto">
            <a:xfrm>
              <a:off x="4837" y="2342"/>
              <a:ext cx="680" cy="53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13435" name="Rectangle 123"/>
            <p:cNvSpPr>
              <a:spLocks noChangeArrowheads="1"/>
            </p:cNvSpPr>
            <p:nvPr/>
          </p:nvSpPr>
          <p:spPr bwMode="auto">
            <a:xfrm>
              <a:off x="4837" y="2388"/>
              <a:ext cx="635" cy="42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pt-BR" sz="1000" dirty="0">
                  <a:solidFill>
                    <a:schemeClr val="bg1"/>
                  </a:solidFill>
                </a:rPr>
                <a:t>Assuntos Institucionais</a:t>
              </a:r>
            </a:p>
          </p:txBody>
        </p:sp>
        <p:sp>
          <p:nvSpPr>
            <p:cNvPr id="13438" name="Rectangle 126"/>
            <p:cNvSpPr>
              <a:spLocks noChangeArrowheads="1"/>
            </p:cNvSpPr>
            <p:nvPr/>
          </p:nvSpPr>
          <p:spPr bwMode="auto">
            <a:xfrm>
              <a:off x="2941" y="3015"/>
              <a:ext cx="726" cy="42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lnSpc>
                  <a:spcPct val="95000"/>
                </a:lnSpc>
                <a:spcBef>
                  <a:spcPct val="20000"/>
                </a:spcBef>
                <a:defRPr/>
              </a:pPr>
              <a:r>
                <a:rPr lang="pt-BR" sz="900" dirty="0">
                  <a:solidFill>
                    <a:schemeClr val="bg1"/>
                  </a:solidFill>
                </a:rPr>
                <a:t>Desenvolvimento </a:t>
              </a:r>
              <a:r>
                <a:rPr lang="pt-BR" sz="1000" dirty="0">
                  <a:solidFill>
                    <a:schemeClr val="bg1"/>
                  </a:solidFill>
                </a:rPr>
                <a:t>Social</a:t>
              </a:r>
            </a:p>
          </p:txBody>
        </p:sp>
        <p:sp>
          <p:nvSpPr>
            <p:cNvPr id="7204" name="Line 127"/>
            <p:cNvSpPr>
              <a:spLocks noChangeShapeType="1"/>
            </p:cNvSpPr>
            <p:nvPr/>
          </p:nvSpPr>
          <p:spPr bwMode="auto">
            <a:xfrm>
              <a:off x="3250" y="3585"/>
              <a:ext cx="0" cy="317"/>
            </a:xfrm>
            <a:prstGeom prst="line">
              <a:avLst/>
            </a:prstGeom>
            <a:grpFill/>
            <a:ln w="25400">
              <a:solidFill>
                <a:srgbClr val="5C1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7205" name="Rectangle 128"/>
            <p:cNvSpPr>
              <a:spLocks noChangeArrowheads="1"/>
            </p:cNvSpPr>
            <p:nvPr/>
          </p:nvSpPr>
          <p:spPr bwMode="auto">
            <a:xfrm>
              <a:off x="2800" y="3705"/>
              <a:ext cx="635" cy="3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13441" name="Rectangle 129"/>
            <p:cNvSpPr>
              <a:spLocks noChangeArrowheads="1"/>
            </p:cNvSpPr>
            <p:nvPr/>
          </p:nvSpPr>
          <p:spPr bwMode="auto">
            <a:xfrm>
              <a:off x="2800" y="3675"/>
              <a:ext cx="635" cy="42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lnSpc>
                  <a:spcPct val="40000"/>
                </a:lnSpc>
                <a:spcBef>
                  <a:spcPct val="0"/>
                </a:spcBef>
                <a:defRPr/>
              </a:pPr>
              <a:r>
                <a:rPr lang="pt-BR" sz="1000" dirty="0">
                  <a:solidFill>
                    <a:schemeClr val="bg1"/>
                  </a:solidFill>
                </a:rPr>
                <a:t>Pessoal</a:t>
              </a:r>
            </a:p>
          </p:txBody>
        </p:sp>
        <p:sp>
          <p:nvSpPr>
            <p:cNvPr id="7208" name="Rectangle 131"/>
            <p:cNvSpPr>
              <a:spLocks noChangeArrowheads="1"/>
            </p:cNvSpPr>
            <p:nvPr/>
          </p:nvSpPr>
          <p:spPr bwMode="auto">
            <a:xfrm>
              <a:off x="1125" y="3675"/>
              <a:ext cx="635" cy="37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13444" name="Rectangle 132"/>
            <p:cNvSpPr>
              <a:spLocks noChangeArrowheads="1"/>
            </p:cNvSpPr>
            <p:nvPr/>
          </p:nvSpPr>
          <p:spPr bwMode="auto">
            <a:xfrm>
              <a:off x="1094" y="3668"/>
              <a:ext cx="635" cy="375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pt-BR" sz="1000" dirty="0">
                  <a:solidFill>
                    <a:schemeClr val="bg1"/>
                  </a:solidFill>
                </a:rPr>
                <a:t>Serviços Gerais</a:t>
              </a:r>
            </a:p>
          </p:txBody>
        </p:sp>
        <p:sp>
          <p:nvSpPr>
            <p:cNvPr id="7211" name="Rectangle 134"/>
            <p:cNvSpPr>
              <a:spLocks noChangeArrowheads="1"/>
            </p:cNvSpPr>
            <p:nvPr/>
          </p:nvSpPr>
          <p:spPr bwMode="auto">
            <a:xfrm>
              <a:off x="4162" y="2970"/>
              <a:ext cx="765" cy="54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13447" name="Rectangle 135"/>
            <p:cNvSpPr>
              <a:spLocks noChangeArrowheads="1"/>
            </p:cNvSpPr>
            <p:nvPr/>
          </p:nvSpPr>
          <p:spPr bwMode="auto">
            <a:xfrm>
              <a:off x="4207" y="3015"/>
              <a:ext cx="635" cy="42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pt-BR" sz="1000" dirty="0">
                  <a:solidFill>
                    <a:schemeClr val="bg1"/>
                  </a:solidFill>
                </a:rPr>
                <a:t>Captação de Recursos</a:t>
              </a:r>
            </a:p>
          </p:txBody>
        </p:sp>
        <p:sp>
          <p:nvSpPr>
            <p:cNvPr id="7213" name="Line 136"/>
            <p:cNvSpPr>
              <a:spLocks noChangeShapeType="1"/>
            </p:cNvSpPr>
            <p:nvPr/>
          </p:nvSpPr>
          <p:spPr bwMode="auto">
            <a:xfrm>
              <a:off x="2272" y="3510"/>
              <a:ext cx="1" cy="296"/>
            </a:xfrm>
            <a:prstGeom prst="line">
              <a:avLst/>
            </a:prstGeom>
            <a:grpFill/>
            <a:ln w="25400">
              <a:solidFill>
                <a:srgbClr val="5C1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7214" name="Rectangle 137"/>
            <p:cNvSpPr>
              <a:spLocks noChangeArrowheads="1"/>
            </p:cNvSpPr>
            <p:nvPr/>
          </p:nvSpPr>
          <p:spPr bwMode="auto">
            <a:xfrm>
              <a:off x="1957" y="3690"/>
              <a:ext cx="635" cy="3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13450" name="Rectangle 138"/>
            <p:cNvSpPr>
              <a:spLocks noChangeArrowheads="1"/>
            </p:cNvSpPr>
            <p:nvPr/>
          </p:nvSpPr>
          <p:spPr bwMode="auto">
            <a:xfrm>
              <a:off x="1957" y="3706"/>
              <a:ext cx="658" cy="339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lnSpc>
                  <a:spcPct val="40000"/>
                </a:lnSpc>
                <a:spcBef>
                  <a:spcPct val="0"/>
                </a:spcBef>
                <a:defRPr/>
              </a:pPr>
              <a:r>
                <a:rPr lang="pt-BR" sz="1000" dirty="0">
                  <a:solidFill>
                    <a:schemeClr val="bg1"/>
                  </a:solidFill>
                </a:rPr>
                <a:t>Informática</a:t>
              </a:r>
            </a:p>
          </p:txBody>
        </p:sp>
        <p:sp>
          <p:nvSpPr>
            <p:cNvPr id="13451" name="Rectangle 139"/>
            <p:cNvSpPr>
              <a:spLocks noChangeArrowheads="1"/>
            </p:cNvSpPr>
            <p:nvPr/>
          </p:nvSpPr>
          <p:spPr bwMode="auto">
            <a:xfrm>
              <a:off x="3577" y="2430"/>
              <a:ext cx="681" cy="36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>
                <a:lnSpc>
                  <a:spcPct val="90000"/>
                </a:lnSpc>
                <a:spcBef>
                  <a:spcPct val="5000"/>
                </a:spcBef>
                <a:defRPr/>
              </a:pPr>
              <a:r>
                <a:rPr lang="pt-BR" sz="1000" dirty="0">
                  <a:solidFill>
                    <a:schemeClr val="bg1"/>
                  </a:solidFill>
                </a:rPr>
                <a:t>Engenharia e Arquitetura</a:t>
              </a:r>
            </a:p>
          </p:txBody>
        </p:sp>
        <p:sp>
          <p:nvSpPr>
            <p:cNvPr id="7217" name="Text Box 141"/>
            <p:cNvSpPr txBox="1">
              <a:spLocks noChangeArrowheads="1"/>
            </p:cNvSpPr>
            <p:nvPr/>
          </p:nvSpPr>
          <p:spPr bwMode="auto">
            <a:xfrm>
              <a:off x="-80" y="-51"/>
              <a:ext cx="5760" cy="233"/>
            </a:xfrm>
            <a:prstGeom prst="rect">
              <a:avLst/>
            </a:prstGeom>
            <a:grpFill/>
            <a:ln w="9525" algn="ctr">
              <a:noFill/>
              <a:miter lim="800000"/>
              <a:headEnd/>
              <a:tailEnd/>
            </a:ln>
            <a:effectLst>
              <a:prstShdw prst="shdw17" dist="17961" dir="2700000">
                <a:srgbClr val="002D5A"/>
              </a:prstShd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pt-BR" b="1" dirty="0">
                  <a:solidFill>
                    <a:schemeClr val="bg1"/>
                  </a:solidFill>
                  <a:latin typeface="Cambria" pitchFamily="18" charset="0"/>
                </a:rPr>
                <a:t>UNIÃO DOS MUNICÍPIOS DA BAHIA - ORGANOGRAMA</a:t>
              </a:r>
            </a:p>
          </p:txBody>
        </p:sp>
      </p:grpSp>
      <p:sp>
        <p:nvSpPr>
          <p:cNvPr id="57" name="Rectangle 21"/>
          <p:cNvSpPr>
            <a:spLocks noChangeArrowheads="1"/>
          </p:cNvSpPr>
          <p:nvPr/>
        </p:nvSpPr>
        <p:spPr bwMode="auto">
          <a:xfrm>
            <a:off x="2428860" y="3208341"/>
            <a:ext cx="4429156" cy="363535"/>
          </a:xfrm>
          <a:prstGeom prst="rect">
            <a:avLst/>
          </a:prstGeom>
          <a:solidFill>
            <a:srgbClr val="00808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58" name="Rectangle 26"/>
          <p:cNvSpPr>
            <a:spLocks noChangeArrowheads="1"/>
          </p:cNvSpPr>
          <p:nvPr/>
        </p:nvSpPr>
        <p:spPr bwMode="auto">
          <a:xfrm>
            <a:off x="3214678" y="3214686"/>
            <a:ext cx="2857520" cy="428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rgbClr val="185FB4"/>
                    </a:gs>
                    <a:gs pos="50000">
                      <a:schemeClr val="bg1"/>
                    </a:gs>
                    <a:gs pos="100000">
                      <a:srgbClr val="185FB4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lnSpc>
                <a:spcPct val="40000"/>
              </a:lnSpc>
              <a:spcBef>
                <a:spcPct val="0"/>
              </a:spcBef>
              <a:defRPr/>
            </a:pPr>
            <a:r>
              <a:rPr lang="pt-BR" sz="1200" dirty="0">
                <a:solidFill>
                  <a:schemeClr val="bg1"/>
                </a:solidFill>
              </a:rPr>
              <a:t>COORDENAÇÕES</a:t>
            </a:r>
          </a:p>
        </p:txBody>
      </p:sp>
      <p:sp>
        <p:nvSpPr>
          <p:cNvPr id="59" name="Rectangle 14"/>
          <p:cNvSpPr>
            <a:spLocks noChangeArrowheads="1"/>
          </p:cNvSpPr>
          <p:nvPr/>
        </p:nvSpPr>
        <p:spPr bwMode="auto">
          <a:xfrm>
            <a:off x="5643571" y="1928802"/>
            <a:ext cx="1500197" cy="785818"/>
          </a:xfrm>
          <a:prstGeom prst="rect">
            <a:avLst/>
          </a:prstGeom>
          <a:solidFill>
            <a:srgbClr val="00808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>
              <a:solidFill>
                <a:schemeClr val="bg1"/>
              </a:solidFill>
            </a:endParaRPr>
          </a:p>
        </p:txBody>
      </p:sp>
      <p:sp>
        <p:nvSpPr>
          <p:cNvPr id="60" name="Rectangle 15"/>
          <p:cNvSpPr>
            <a:spLocks noChangeArrowheads="1"/>
          </p:cNvSpPr>
          <p:nvPr/>
        </p:nvSpPr>
        <p:spPr bwMode="auto">
          <a:xfrm>
            <a:off x="5622890" y="1987361"/>
            <a:ext cx="1428760" cy="683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rgbClr val="185FB4"/>
                    </a:gs>
                    <a:gs pos="50000">
                      <a:schemeClr val="bg1"/>
                    </a:gs>
                    <a:gs pos="100000">
                      <a:srgbClr val="185FB4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pt-BR" sz="1600" dirty="0">
                <a:solidFill>
                  <a:schemeClr val="bg1"/>
                </a:solidFill>
              </a:rPr>
              <a:t>Conselho Fiscal</a:t>
            </a:r>
          </a:p>
        </p:txBody>
      </p:sp>
      <p:sp>
        <p:nvSpPr>
          <p:cNvPr id="63" name="Rectangle 14"/>
          <p:cNvSpPr>
            <a:spLocks noChangeArrowheads="1"/>
          </p:cNvSpPr>
          <p:nvPr/>
        </p:nvSpPr>
        <p:spPr bwMode="auto">
          <a:xfrm>
            <a:off x="214282" y="1928802"/>
            <a:ext cx="1500197" cy="785818"/>
          </a:xfrm>
          <a:prstGeom prst="rect">
            <a:avLst/>
          </a:prstGeom>
          <a:solidFill>
            <a:srgbClr val="00808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>
              <a:solidFill>
                <a:schemeClr val="bg1"/>
              </a:solidFill>
            </a:endParaRPr>
          </a:p>
        </p:txBody>
      </p:sp>
      <p:sp>
        <p:nvSpPr>
          <p:cNvPr id="62" name="Rectangle 15"/>
          <p:cNvSpPr>
            <a:spLocks noChangeArrowheads="1"/>
          </p:cNvSpPr>
          <p:nvPr/>
        </p:nvSpPr>
        <p:spPr bwMode="auto">
          <a:xfrm>
            <a:off x="214282" y="2000240"/>
            <a:ext cx="1428760" cy="683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1">
                  <a:gsLst>
                    <a:gs pos="0">
                      <a:srgbClr val="185FB4"/>
                    </a:gs>
                    <a:gs pos="50000">
                      <a:schemeClr val="bg1"/>
                    </a:gs>
                    <a:gs pos="100000">
                      <a:srgbClr val="185FB4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lnSpc>
                <a:spcPct val="90000"/>
              </a:lnSpc>
              <a:defRPr/>
            </a:pPr>
            <a:r>
              <a:rPr lang="pt-BR" sz="1600" dirty="0">
                <a:solidFill>
                  <a:schemeClr val="bg1"/>
                </a:solidFill>
              </a:rPr>
              <a:t>Conselho Consultivo</a:t>
            </a:r>
          </a:p>
        </p:txBody>
      </p:sp>
      <p:sp>
        <p:nvSpPr>
          <p:cNvPr id="65" name="Line 36"/>
          <p:cNvSpPr>
            <a:spLocks noChangeShapeType="1"/>
          </p:cNvSpPr>
          <p:nvPr/>
        </p:nvSpPr>
        <p:spPr bwMode="auto">
          <a:xfrm flipH="1">
            <a:off x="2780992" y="1857364"/>
            <a:ext cx="1332000" cy="0"/>
          </a:xfrm>
          <a:prstGeom prst="line">
            <a:avLst/>
          </a:prstGeom>
          <a:noFill/>
          <a:ln w="25400">
            <a:solidFill>
              <a:srgbClr val="5C1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BR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B3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68A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009999"/>
              </a:solidFill>
            </a:endParaRPr>
          </a:p>
        </p:txBody>
      </p:sp>
      <p:sp>
        <p:nvSpPr>
          <p:cNvPr id="5" name="Pentágono 4"/>
          <p:cNvSpPr/>
          <p:nvPr/>
        </p:nvSpPr>
        <p:spPr>
          <a:xfrm>
            <a:off x="214282" y="1285860"/>
            <a:ext cx="3071834" cy="1044000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800" dirty="0">
                <a:latin typeface="Arial Black" pitchFamily="34" charset="0"/>
              </a:rPr>
              <a:t>DIRETORIA EXECUTIVA</a:t>
            </a:r>
          </a:p>
        </p:txBody>
      </p:sp>
      <p:sp>
        <p:nvSpPr>
          <p:cNvPr id="6" name="Pentágono 5"/>
          <p:cNvSpPr/>
          <p:nvPr/>
        </p:nvSpPr>
        <p:spPr>
          <a:xfrm>
            <a:off x="3428992" y="1285860"/>
            <a:ext cx="2786082" cy="1071570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ts val="0"/>
              </a:spcBef>
            </a:pPr>
            <a:r>
              <a:rPr lang="pt-BR" sz="1400" dirty="0">
                <a:latin typeface="Arial Black" pitchFamily="34" charset="0"/>
              </a:rPr>
              <a:t>07 - MEMBROS  PREFEITOS</a:t>
            </a:r>
          </a:p>
        </p:txBody>
      </p:sp>
      <p:sp>
        <p:nvSpPr>
          <p:cNvPr id="7" name="Pentágono 6"/>
          <p:cNvSpPr/>
          <p:nvPr/>
        </p:nvSpPr>
        <p:spPr>
          <a:xfrm>
            <a:off x="6357950" y="1357298"/>
            <a:ext cx="2714644" cy="928694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0"/>
              </a:spcBef>
            </a:pPr>
            <a:r>
              <a:rPr lang="pt-BR" sz="1400" dirty="0">
                <a:latin typeface="Arial Black" pitchFamily="34" charset="0"/>
              </a:rPr>
              <a:t>ELEIÇÃO A CADA DOIS ANOS</a:t>
            </a:r>
          </a:p>
        </p:txBody>
      </p:sp>
      <p:sp>
        <p:nvSpPr>
          <p:cNvPr id="8" name="Pentágono 7"/>
          <p:cNvSpPr/>
          <p:nvPr/>
        </p:nvSpPr>
        <p:spPr>
          <a:xfrm>
            <a:off x="214282" y="2643182"/>
            <a:ext cx="2928958" cy="1071570"/>
          </a:xfrm>
          <a:prstGeom prst="homePlate">
            <a:avLst/>
          </a:prstGeom>
          <a:solidFill>
            <a:srgbClr val="5C1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800" dirty="0">
                <a:latin typeface="Arial Black" pitchFamily="34" charset="0"/>
              </a:rPr>
              <a:t>CONSELHO FISCAL</a:t>
            </a:r>
          </a:p>
        </p:txBody>
      </p:sp>
      <p:sp>
        <p:nvSpPr>
          <p:cNvPr id="9" name="Pentágono 8"/>
          <p:cNvSpPr/>
          <p:nvPr/>
        </p:nvSpPr>
        <p:spPr>
          <a:xfrm>
            <a:off x="3428992" y="2706752"/>
            <a:ext cx="2786082" cy="1008000"/>
          </a:xfrm>
          <a:prstGeom prst="homePlate">
            <a:avLst/>
          </a:prstGeom>
          <a:solidFill>
            <a:srgbClr val="5C1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0"/>
              </a:spcBef>
            </a:pPr>
            <a:r>
              <a:rPr lang="pt-BR" sz="1400" dirty="0">
                <a:latin typeface="Arial Black" pitchFamily="34" charset="0"/>
              </a:rPr>
              <a:t>10 - MEMBROS  PREFEITOS</a:t>
            </a:r>
          </a:p>
        </p:txBody>
      </p:sp>
      <p:sp>
        <p:nvSpPr>
          <p:cNvPr id="10" name="Pentágono 9"/>
          <p:cNvSpPr/>
          <p:nvPr/>
        </p:nvSpPr>
        <p:spPr>
          <a:xfrm>
            <a:off x="6357950" y="2714620"/>
            <a:ext cx="2714644" cy="857256"/>
          </a:xfrm>
          <a:prstGeom prst="homePlate">
            <a:avLst/>
          </a:prstGeom>
          <a:solidFill>
            <a:srgbClr val="5C1F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0"/>
              </a:spcBef>
            </a:pPr>
            <a:r>
              <a:rPr lang="pt-BR" sz="1400" dirty="0">
                <a:latin typeface="Arial Black" pitchFamily="34" charset="0"/>
              </a:rPr>
              <a:t>ELEIÇÃO A CADA DOIS ANOS</a:t>
            </a:r>
          </a:p>
        </p:txBody>
      </p:sp>
      <p:sp>
        <p:nvSpPr>
          <p:cNvPr id="11" name="Pentágono 10"/>
          <p:cNvSpPr/>
          <p:nvPr/>
        </p:nvSpPr>
        <p:spPr>
          <a:xfrm>
            <a:off x="214282" y="4000504"/>
            <a:ext cx="2928958" cy="1071570"/>
          </a:xfrm>
          <a:prstGeom prst="homePlat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800" dirty="0">
                <a:latin typeface="Arial Black" pitchFamily="34" charset="0"/>
              </a:rPr>
              <a:t>CONSELHO CONSULTIVO</a:t>
            </a:r>
          </a:p>
        </p:txBody>
      </p:sp>
      <p:sp>
        <p:nvSpPr>
          <p:cNvPr id="12" name="Pentágono 11"/>
          <p:cNvSpPr/>
          <p:nvPr/>
        </p:nvSpPr>
        <p:spPr>
          <a:xfrm>
            <a:off x="3428992" y="4000504"/>
            <a:ext cx="2880000" cy="1080000"/>
          </a:xfrm>
          <a:prstGeom prst="homePlate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spcBef>
                <a:spcPts val="0"/>
              </a:spcBef>
            </a:pPr>
            <a:r>
              <a:rPr lang="pt-BR" sz="1400" dirty="0">
                <a:latin typeface="Arial Black" pitchFamily="34" charset="0"/>
              </a:rPr>
              <a:t>07 - DIRETORIA </a:t>
            </a:r>
          </a:p>
          <a:p>
            <a:pPr lvl="0">
              <a:spcBef>
                <a:spcPts val="0"/>
              </a:spcBef>
            </a:pPr>
            <a:r>
              <a:rPr lang="pt-BR" sz="1400" dirty="0">
                <a:latin typeface="Arial Black" pitchFamily="34" charset="0"/>
              </a:rPr>
              <a:t>15  - ASSOCIAÇÕES REGIONAIS  </a:t>
            </a:r>
          </a:p>
          <a:p>
            <a:pPr lvl="0">
              <a:spcBef>
                <a:spcPts val="0"/>
              </a:spcBef>
            </a:pPr>
            <a:r>
              <a:rPr lang="pt-BR" sz="1400" dirty="0">
                <a:latin typeface="Arial Black" pitchFamily="34" charset="0"/>
              </a:rPr>
              <a:t>35 - CONSÓRCIOS</a:t>
            </a:r>
          </a:p>
        </p:txBody>
      </p:sp>
      <p:sp>
        <p:nvSpPr>
          <p:cNvPr id="14" name="Pentágono 13"/>
          <p:cNvSpPr/>
          <p:nvPr/>
        </p:nvSpPr>
        <p:spPr>
          <a:xfrm>
            <a:off x="214282" y="5357826"/>
            <a:ext cx="3000396" cy="1000132"/>
          </a:xfrm>
          <a:prstGeom prst="homePlate">
            <a:avLst/>
          </a:prstGeom>
          <a:solidFill>
            <a:srgbClr val="99663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pt-BR" sz="1800" dirty="0">
                <a:latin typeface="Arial Black" pitchFamily="34" charset="0"/>
              </a:rPr>
              <a:t>ÓRGÃOS TÉCNICO ADMINISTRATIVOS</a:t>
            </a:r>
          </a:p>
        </p:txBody>
      </p:sp>
      <p:sp>
        <p:nvSpPr>
          <p:cNvPr id="15" name="Pentágono 14"/>
          <p:cNvSpPr/>
          <p:nvPr/>
        </p:nvSpPr>
        <p:spPr>
          <a:xfrm>
            <a:off x="3428992" y="5385958"/>
            <a:ext cx="2786082" cy="972000"/>
          </a:xfrm>
          <a:prstGeom prst="homePlate">
            <a:avLst/>
          </a:prstGeom>
          <a:solidFill>
            <a:srgbClr val="996633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0"/>
              </a:spcBef>
            </a:pPr>
            <a:r>
              <a:rPr lang="pt-BR" sz="1400" dirty="0">
                <a:latin typeface="Arial Black" pitchFamily="34" charset="0"/>
              </a:rPr>
              <a:t>50 - FUNCIONÁRIOS </a:t>
            </a:r>
          </a:p>
          <a:p>
            <a:pPr>
              <a:spcBef>
                <a:spcPts val="0"/>
              </a:spcBef>
            </a:pPr>
            <a:r>
              <a:rPr lang="pt-BR" sz="1400" dirty="0">
                <a:latin typeface="Arial Black" pitchFamily="34" charset="0"/>
              </a:rPr>
              <a:t>11 - TERCEIRIZADOS</a:t>
            </a:r>
          </a:p>
          <a:p>
            <a:pPr>
              <a:spcBef>
                <a:spcPts val="0"/>
              </a:spcBef>
            </a:pPr>
            <a:r>
              <a:rPr lang="pt-BR" sz="1400" dirty="0">
                <a:latin typeface="Arial Black" pitchFamily="34" charset="0"/>
              </a:rPr>
              <a:t>16- ESTAGIÁRIOS</a:t>
            </a: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0" y="1"/>
            <a:ext cx="9144000" cy="1015663"/>
          </a:xfrm>
          <a:prstGeom prst="rect">
            <a:avLst/>
          </a:prstGeom>
          <a:solidFill>
            <a:srgbClr val="268A9E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endParaRPr lang="pt-BR" sz="2000" b="1" dirty="0">
              <a:solidFill>
                <a:schemeClr val="bg1"/>
              </a:solidFill>
            </a:endParaRPr>
          </a:p>
          <a:p>
            <a:pPr algn="ctr">
              <a:spcBef>
                <a:spcPts val="0"/>
              </a:spcBef>
            </a:pPr>
            <a:r>
              <a:rPr lang="pt-BR" sz="2000" b="1" dirty="0">
                <a:solidFill>
                  <a:schemeClr val="bg1"/>
                </a:solidFill>
              </a:rPr>
              <a:t>UPB - ESTRUTURA DOS ÓRGÃOS DE EXECUÇÃO SUPERIOR, DELIBERATIVO, CONSULTIVO E TÉCNICO ADMINISTRATIVOS</a:t>
            </a: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52320" y="5805264"/>
            <a:ext cx="1454825" cy="86109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entágono 19"/>
          <p:cNvSpPr/>
          <p:nvPr/>
        </p:nvSpPr>
        <p:spPr>
          <a:xfrm>
            <a:off x="0" y="327518"/>
            <a:ext cx="5339992" cy="642942"/>
          </a:xfrm>
          <a:prstGeom prst="homePlate">
            <a:avLst/>
          </a:prstGeom>
          <a:solidFill>
            <a:srgbClr val="268A9E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/>
              <a:t>CANAIS DE COMUNICAÇÃO</a:t>
            </a:r>
          </a:p>
        </p:txBody>
      </p:sp>
      <p:sp>
        <p:nvSpPr>
          <p:cNvPr id="23" name="CaixaDeTexto 22"/>
          <p:cNvSpPr txBox="1"/>
          <p:nvPr/>
        </p:nvSpPr>
        <p:spPr>
          <a:xfrm>
            <a:off x="4500562" y="1140428"/>
            <a:ext cx="4643438" cy="523220"/>
          </a:xfrm>
          <a:prstGeom prst="rect">
            <a:avLst/>
          </a:prstGeom>
          <a:solidFill>
            <a:srgbClr val="268A9E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pt-BR" sz="2800" dirty="0">
                <a:solidFill>
                  <a:schemeClr val="bg1"/>
                </a:solidFill>
              </a:rPr>
              <a:t>    www.upb.org.br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473159" y="4524773"/>
            <a:ext cx="3714744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pt-BR" dirty="0">
                <a:solidFill>
                  <a:schemeClr val="bg1"/>
                </a:solidFill>
              </a:rPr>
              <a:t>mensagem de celular </a:t>
            </a:r>
            <a:r>
              <a:rPr lang="pt-BR" i="1" dirty="0">
                <a:solidFill>
                  <a:schemeClr val="bg1"/>
                </a:solidFill>
              </a:rPr>
              <a:t>(</a:t>
            </a:r>
            <a:r>
              <a:rPr lang="pt-BR" i="1" dirty="0" err="1">
                <a:solidFill>
                  <a:schemeClr val="bg1"/>
                </a:solidFill>
              </a:rPr>
              <a:t>sms</a:t>
            </a:r>
            <a:r>
              <a:rPr lang="pt-BR" i="1" dirty="0">
                <a:solidFill>
                  <a:schemeClr val="bg1"/>
                </a:solidFill>
              </a:rPr>
              <a:t>)</a:t>
            </a:r>
          </a:p>
        </p:txBody>
      </p:sp>
      <p:grpSp>
        <p:nvGrpSpPr>
          <p:cNvPr id="31" name="Grupo 30"/>
          <p:cNvGrpSpPr/>
          <p:nvPr/>
        </p:nvGrpSpPr>
        <p:grpSpPr>
          <a:xfrm>
            <a:off x="678645" y="2896524"/>
            <a:ext cx="3571868" cy="390220"/>
            <a:chOff x="20638" y="2585963"/>
            <a:chExt cx="3786214" cy="390220"/>
          </a:xfrm>
        </p:grpSpPr>
        <p:sp>
          <p:nvSpPr>
            <p:cNvPr id="8" name="CaixaDeTexto 7"/>
            <p:cNvSpPr txBox="1"/>
            <p:nvPr/>
          </p:nvSpPr>
          <p:spPr>
            <a:xfrm>
              <a:off x="20638" y="2585963"/>
              <a:ext cx="3786214" cy="369332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pt-BR" i="1" dirty="0">
                  <a:solidFill>
                    <a:schemeClr val="bg1"/>
                  </a:solidFill>
                </a:rPr>
                <a:t>           </a:t>
              </a:r>
              <a:r>
                <a:rPr lang="pt-BR" i="1" dirty="0" err="1">
                  <a:solidFill>
                    <a:schemeClr val="bg1"/>
                  </a:solidFill>
                </a:rPr>
                <a:t>facebook</a:t>
              </a:r>
              <a:r>
                <a:rPr lang="pt-BR" dirty="0">
                  <a:solidFill>
                    <a:schemeClr val="bg1"/>
                  </a:solidFill>
                </a:rPr>
                <a:t>/</a:t>
              </a:r>
              <a:r>
                <a:rPr lang="pt-BR" dirty="0" err="1">
                  <a:solidFill>
                    <a:schemeClr val="bg1"/>
                  </a:solidFill>
                </a:rPr>
                <a:t>upb</a:t>
              </a:r>
              <a:r>
                <a:rPr lang="pt-BR" dirty="0">
                  <a:solidFill>
                    <a:schemeClr val="bg1"/>
                  </a:solidFill>
                </a:rPr>
                <a:t>.</a:t>
              </a:r>
              <a:r>
                <a:rPr lang="pt-BR" dirty="0" err="1">
                  <a:solidFill>
                    <a:schemeClr val="bg1"/>
                  </a:solidFill>
                </a:rPr>
                <a:t>bahia</a:t>
              </a:r>
              <a:endParaRPr lang="pt-BR" dirty="0">
                <a:solidFill>
                  <a:schemeClr val="bg1"/>
                </a:solidFill>
              </a:endParaRPr>
            </a:p>
          </p:txBody>
        </p:sp>
        <p:pic>
          <p:nvPicPr>
            <p:cNvPr id="21" name="Imagem 20" descr="imageMFACE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3513" y="2690438"/>
              <a:ext cx="378063" cy="285745"/>
            </a:xfrm>
            <a:prstGeom prst="rect">
              <a:avLst/>
            </a:prstGeom>
          </p:spPr>
        </p:pic>
      </p:grpSp>
      <p:grpSp>
        <p:nvGrpSpPr>
          <p:cNvPr id="26" name="Grupo 25"/>
          <p:cNvGrpSpPr/>
          <p:nvPr/>
        </p:nvGrpSpPr>
        <p:grpSpPr>
          <a:xfrm>
            <a:off x="-32" y="3729577"/>
            <a:ext cx="3571868" cy="369332"/>
            <a:chOff x="5357786" y="714356"/>
            <a:chExt cx="3786214" cy="369332"/>
          </a:xfrm>
          <a:solidFill>
            <a:srgbClr val="268A9E"/>
          </a:solidFill>
        </p:grpSpPr>
        <p:sp>
          <p:nvSpPr>
            <p:cNvPr id="14" name="CaixaDeTexto 13"/>
            <p:cNvSpPr txBox="1"/>
            <p:nvPr/>
          </p:nvSpPr>
          <p:spPr>
            <a:xfrm>
              <a:off x="5357786" y="714356"/>
              <a:ext cx="3786214" cy="369332"/>
            </a:xfrm>
            <a:prstGeom prst="rect">
              <a:avLst/>
            </a:prstGeom>
            <a:grpFill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pt-BR" i="1" dirty="0">
                  <a:solidFill>
                    <a:schemeClr val="bg1"/>
                  </a:solidFill>
                </a:rPr>
                <a:t>           flickr</a:t>
              </a:r>
              <a:r>
                <a:rPr lang="pt-BR" dirty="0">
                  <a:solidFill>
                    <a:schemeClr val="bg1"/>
                  </a:solidFill>
                </a:rPr>
                <a:t>.com/</a:t>
              </a:r>
              <a:r>
                <a:rPr lang="pt-BR" dirty="0" err="1">
                  <a:solidFill>
                    <a:schemeClr val="bg1"/>
                  </a:solidFill>
                </a:rPr>
                <a:t>ascomupb</a:t>
              </a:r>
              <a:endParaRPr lang="pt-BR" dirty="0">
                <a:solidFill>
                  <a:schemeClr val="bg1"/>
                </a:solidFill>
              </a:endParaRPr>
            </a:p>
          </p:txBody>
        </p:sp>
        <p:pic>
          <p:nvPicPr>
            <p:cNvPr id="22" name="Imagem 21" descr="flick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72132" y="800085"/>
              <a:ext cx="271461" cy="271461"/>
            </a:xfrm>
            <a:prstGeom prst="rect">
              <a:avLst/>
            </a:prstGeom>
            <a:grpFill/>
          </p:spPr>
        </p:pic>
      </p:grpSp>
      <p:grpSp>
        <p:nvGrpSpPr>
          <p:cNvPr id="29" name="Grupo 28"/>
          <p:cNvGrpSpPr/>
          <p:nvPr/>
        </p:nvGrpSpPr>
        <p:grpSpPr>
          <a:xfrm>
            <a:off x="-32" y="1972808"/>
            <a:ext cx="3571900" cy="369797"/>
            <a:chOff x="1428728" y="1571612"/>
            <a:chExt cx="3571900" cy="369797"/>
          </a:xfrm>
          <a:solidFill>
            <a:srgbClr val="008080"/>
          </a:solidFill>
        </p:grpSpPr>
        <p:sp>
          <p:nvSpPr>
            <p:cNvPr id="12" name="CaixaDeTexto 11"/>
            <p:cNvSpPr txBox="1"/>
            <p:nvPr/>
          </p:nvSpPr>
          <p:spPr>
            <a:xfrm>
              <a:off x="1428728" y="1571612"/>
              <a:ext cx="3571900" cy="369332"/>
            </a:xfrm>
            <a:prstGeom prst="rect">
              <a:avLst/>
            </a:prstGeom>
            <a:grpFill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pt-BR" dirty="0">
                  <a:solidFill>
                    <a:schemeClr val="bg1"/>
                  </a:solidFill>
                </a:rPr>
                <a:t>                 @upb.org.</a:t>
              </a:r>
              <a:r>
                <a:rPr lang="pt-BR" dirty="0" err="1">
                  <a:solidFill>
                    <a:schemeClr val="bg1"/>
                  </a:solidFill>
                </a:rPr>
                <a:t>br</a:t>
              </a:r>
              <a:endParaRPr lang="pt-BR" dirty="0">
                <a:solidFill>
                  <a:schemeClr val="bg1"/>
                </a:solidFill>
              </a:endParaRPr>
            </a:p>
          </p:txBody>
        </p:sp>
        <p:pic>
          <p:nvPicPr>
            <p:cNvPr id="28" name="Imagem 27" descr="images.jpg"/>
            <p:cNvPicPr>
              <a:picLocks noChangeAspect="1"/>
            </p:cNvPicPr>
            <p:nvPr/>
          </p:nvPicPr>
          <p:blipFill>
            <a:blip r:embed="rId5"/>
            <a:srcRect l="5633" t="18309" r="58451" b="23592"/>
            <a:stretch>
              <a:fillRect/>
            </a:stretch>
          </p:blipFill>
          <p:spPr>
            <a:xfrm>
              <a:off x="1857356" y="1643050"/>
              <a:ext cx="461100" cy="298359"/>
            </a:xfrm>
            <a:prstGeom prst="rect">
              <a:avLst/>
            </a:prstGeom>
            <a:grpFill/>
          </p:spPr>
        </p:pic>
      </p:grpSp>
      <p:pic>
        <p:nvPicPr>
          <p:cNvPr id="32" name="Imagem 31" descr="SITE_UPB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0562" y="1628800"/>
            <a:ext cx="4643470" cy="3746980"/>
          </a:xfrm>
          <a:prstGeom prst="rect">
            <a:avLst/>
          </a:prstGeom>
        </p:spPr>
      </p:pic>
      <p:pic>
        <p:nvPicPr>
          <p:cNvPr id="26626" name="Picture 2" descr="http://upb.org.br/wp-content/uploads/2014/03/BANNER-SITE-SIM_UPB.jpg?timestamp=147946842648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812" y="5542492"/>
            <a:ext cx="4643438" cy="571919"/>
          </a:xfrm>
          <a:prstGeom prst="rect">
            <a:avLst/>
          </a:prstGeom>
          <a:noFill/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m 34" descr="CCI04112014_.JPG"/>
          <p:cNvPicPr>
            <a:picLocks noChangeAspect="1"/>
          </p:cNvPicPr>
          <p:nvPr/>
        </p:nvPicPr>
        <p:blipFill>
          <a:blip r:embed="rId3" cstate="print"/>
          <a:srcRect l="3803"/>
          <a:stretch>
            <a:fillRect/>
          </a:stretch>
        </p:blipFill>
        <p:spPr>
          <a:xfrm rot="17876087">
            <a:off x="853203" y="1778532"/>
            <a:ext cx="2301963" cy="3316399"/>
          </a:xfrm>
          <a:prstGeom prst="rect">
            <a:avLst/>
          </a:prstGeom>
        </p:spPr>
      </p:pic>
      <p:pic>
        <p:nvPicPr>
          <p:cNvPr id="15" name="Imagem 14" descr="revistaABRIL-20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407977">
            <a:off x="2916376" y="274684"/>
            <a:ext cx="2110119" cy="2818228"/>
          </a:xfrm>
          <a:prstGeom prst="rect">
            <a:avLst/>
          </a:prstGeom>
        </p:spPr>
      </p:pic>
      <p:pic>
        <p:nvPicPr>
          <p:cNvPr id="16" name="Imagem 15" descr="revistaAGOSTO-201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43504" y="139509"/>
            <a:ext cx="2000264" cy="3003739"/>
          </a:xfrm>
          <a:prstGeom prst="rect">
            <a:avLst/>
          </a:prstGeom>
        </p:spPr>
      </p:pic>
      <p:pic>
        <p:nvPicPr>
          <p:cNvPr id="17" name="Imagem 16" descr="revistaJULHO-201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200170">
            <a:off x="6529765" y="598170"/>
            <a:ext cx="1973845" cy="2798764"/>
          </a:xfrm>
          <a:prstGeom prst="rect">
            <a:avLst/>
          </a:prstGeom>
        </p:spPr>
      </p:pic>
      <p:sp>
        <p:nvSpPr>
          <p:cNvPr id="20" name="Pentágono 19"/>
          <p:cNvSpPr/>
          <p:nvPr/>
        </p:nvSpPr>
        <p:spPr>
          <a:xfrm flipH="1">
            <a:off x="3000364" y="-24"/>
            <a:ext cx="6143636" cy="642942"/>
          </a:xfrm>
          <a:prstGeom prst="homePlate">
            <a:avLst/>
          </a:prstGeom>
          <a:solidFill>
            <a:srgbClr val="268A9E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/>
              <a:t>CANAIS DE COMUNICAÇÃO</a:t>
            </a:r>
          </a:p>
        </p:txBody>
      </p:sp>
      <p:sp>
        <p:nvSpPr>
          <p:cNvPr id="24" name="CaixaDeTexto 23"/>
          <p:cNvSpPr txBox="1"/>
          <p:nvPr/>
        </p:nvSpPr>
        <p:spPr>
          <a:xfrm>
            <a:off x="0" y="1214422"/>
            <a:ext cx="2571736" cy="400110"/>
          </a:xfrm>
          <a:prstGeom prst="rect">
            <a:avLst/>
          </a:prstGeom>
          <a:solidFill>
            <a:srgbClr val="268A9E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</a:rPr>
              <a:t>REVISTA MENSAL</a:t>
            </a:r>
          </a:p>
        </p:txBody>
      </p:sp>
      <p:pic>
        <p:nvPicPr>
          <p:cNvPr id="29" name="Imagem 28" descr="CCI04112014_5.JPG"/>
          <p:cNvPicPr>
            <a:picLocks noChangeAspect="1"/>
          </p:cNvPicPr>
          <p:nvPr/>
        </p:nvPicPr>
        <p:blipFill>
          <a:blip r:embed="rId7" cstate="print"/>
          <a:srcRect l="5247"/>
          <a:stretch>
            <a:fillRect/>
          </a:stretch>
        </p:blipFill>
        <p:spPr>
          <a:xfrm rot="21326754">
            <a:off x="2264590" y="1866339"/>
            <a:ext cx="2150580" cy="3145509"/>
          </a:xfrm>
          <a:prstGeom prst="rect">
            <a:avLst/>
          </a:prstGeom>
        </p:spPr>
      </p:pic>
      <p:pic>
        <p:nvPicPr>
          <p:cNvPr id="31" name="Imagem 30" descr="CCI04112014_00000.JPG"/>
          <p:cNvPicPr>
            <a:picLocks noChangeAspect="1"/>
          </p:cNvPicPr>
          <p:nvPr/>
        </p:nvPicPr>
        <p:blipFill>
          <a:blip r:embed="rId8" cstate="print"/>
          <a:srcRect l="3803"/>
          <a:stretch>
            <a:fillRect/>
          </a:stretch>
        </p:blipFill>
        <p:spPr>
          <a:xfrm rot="20745979">
            <a:off x="1105549" y="3744722"/>
            <a:ext cx="2245841" cy="2881407"/>
          </a:xfrm>
          <a:prstGeom prst="rect">
            <a:avLst/>
          </a:prstGeom>
        </p:spPr>
      </p:pic>
      <p:pic>
        <p:nvPicPr>
          <p:cNvPr id="26" name="Imagem 25" descr="CCI04112014_4.JPG"/>
          <p:cNvPicPr>
            <a:picLocks noChangeAspect="1"/>
          </p:cNvPicPr>
          <p:nvPr/>
        </p:nvPicPr>
        <p:blipFill>
          <a:blip r:embed="rId9" cstate="print"/>
          <a:srcRect l="3803"/>
          <a:stretch>
            <a:fillRect/>
          </a:stretch>
        </p:blipFill>
        <p:spPr>
          <a:xfrm rot="1482062">
            <a:off x="2698082" y="2954143"/>
            <a:ext cx="2174077" cy="3132154"/>
          </a:xfrm>
          <a:prstGeom prst="rect">
            <a:avLst/>
          </a:prstGeom>
        </p:spPr>
      </p:pic>
      <p:pic>
        <p:nvPicPr>
          <p:cNvPr id="27" name="Imagem 26" descr="CCI04112014_00005.JPG"/>
          <p:cNvPicPr>
            <a:picLocks noChangeAspect="1"/>
          </p:cNvPicPr>
          <p:nvPr/>
        </p:nvPicPr>
        <p:blipFill>
          <a:blip r:embed="rId10" cstate="print"/>
          <a:srcRect l="3803"/>
          <a:stretch>
            <a:fillRect/>
          </a:stretch>
        </p:blipFill>
        <p:spPr>
          <a:xfrm rot="2408025">
            <a:off x="6003553" y="2753892"/>
            <a:ext cx="2394829" cy="3188337"/>
          </a:xfrm>
          <a:prstGeom prst="rect">
            <a:avLst/>
          </a:prstGeom>
        </p:spPr>
      </p:pic>
      <p:pic>
        <p:nvPicPr>
          <p:cNvPr id="19" name="Imagem 18" descr="revistaOUTUBRO-2014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4695404">
            <a:off x="4755399" y="4157383"/>
            <a:ext cx="2079624" cy="2796065"/>
          </a:xfrm>
          <a:prstGeom prst="rect">
            <a:avLst/>
          </a:prstGeom>
        </p:spPr>
      </p:pic>
      <p:pic>
        <p:nvPicPr>
          <p:cNvPr id="18" name="Imagem 17" descr="revistaSETEMBRO-2014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20289809">
            <a:off x="4467532" y="1506069"/>
            <a:ext cx="2131777" cy="2922446"/>
          </a:xfrm>
          <a:prstGeom prst="rect">
            <a:avLst/>
          </a:prstGeom>
        </p:spPr>
      </p:pic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0" y="5786453"/>
            <a:ext cx="9144000" cy="1200329"/>
          </a:xfrm>
          <a:prstGeom prst="rect">
            <a:avLst/>
          </a:prstGeom>
          <a:solidFill>
            <a:srgbClr val="268A9E"/>
          </a:soli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10265A"/>
            </a:prstShdw>
          </a:effectLst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pt-BR" sz="2400" i="1" dirty="0">
                <a:solidFill>
                  <a:schemeClr val="bg1"/>
                </a:solidFill>
              </a:rPr>
              <a:t>A tempestividade da informação é fator determinante para a sociedade do conhecimento, cujas opiniões são hoje formadas a partir de redes e conexões virtuais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m 36" descr="BOCAO_upb_sec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72132" y="4286256"/>
            <a:ext cx="2928958" cy="2540114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1214422"/>
            <a:ext cx="2457445" cy="30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 t="33304"/>
          <a:stretch>
            <a:fillRect/>
          </a:stretch>
        </p:blipFill>
        <p:spPr bwMode="auto">
          <a:xfrm>
            <a:off x="0" y="571480"/>
            <a:ext cx="2519358" cy="2145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60927" y="857232"/>
            <a:ext cx="3083073" cy="3405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Imagem 26" descr="jornaltribuna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571736" y="532907"/>
            <a:ext cx="1322576" cy="2538903"/>
          </a:xfrm>
          <a:prstGeom prst="rect">
            <a:avLst/>
          </a:prstGeom>
        </p:spPr>
      </p:pic>
      <p:pic>
        <p:nvPicPr>
          <p:cNvPr id="26" name="Imagem 25" descr="jormalCCI04112014_7.JPG"/>
          <p:cNvPicPr>
            <a:picLocks noChangeAspect="1"/>
          </p:cNvPicPr>
          <p:nvPr/>
        </p:nvPicPr>
        <p:blipFill>
          <a:blip r:embed="rId8" cstate="print"/>
          <a:srcRect l="2360"/>
          <a:stretch>
            <a:fillRect/>
          </a:stretch>
        </p:blipFill>
        <p:spPr>
          <a:xfrm rot="5891028">
            <a:off x="4015765" y="65871"/>
            <a:ext cx="3188608" cy="4525853"/>
          </a:xfrm>
          <a:prstGeom prst="rect">
            <a:avLst/>
          </a:prstGeom>
        </p:spPr>
      </p:pic>
      <p:sp>
        <p:nvSpPr>
          <p:cNvPr id="20" name="Pentágono 19"/>
          <p:cNvSpPr/>
          <p:nvPr/>
        </p:nvSpPr>
        <p:spPr>
          <a:xfrm>
            <a:off x="0" y="-24"/>
            <a:ext cx="5572132" cy="642942"/>
          </a:xfrm>
          <a:prstGeom prst="homePlate">
            <a:avLst/>
          </a:prstGeom>
          <a:solidFill>
            <a:srgbClr val="268A9E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/>
              <a:t>CANAIS DE COMUNICAÇÃO</a:t>
            </a:r>
          </a:p>
        </p:txBody>
      </p:sp>
      <p:pic>
        <p:nvPicPr>
          <p:cNvPr id="13" name="Imagem 12" descr="jornalA_tarde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508596">
            <a:off x="5508215" y="250747"/>
            <a:ext cx="3528942" cy="1711180"/>
          </a:xfrm>
          <a:prstGeom prst="rect">
            <a:avLst/>
          </a:prstGeom>
        </p:spPr>
      </p:pic>
      <p:pic>
        <p:nvPicPr>
          <p:cNvPr id="34" name="Imagem 33" descr="jornalSITE_UPB-3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1735662">
            <a:off x="6009116" y="1548479"/>
            <a:ext cx="2611834" cy="2480526"/>
          </a:xfrm>
          <a:prstGeom prst="rect">
            <a:avLst/>
          </a:prstGeom>
        </p:spPr>
      </p:pic>
      <p:pic>
        <p:nvPicPr>
          <p:cNvPr id="14" name="Imagem 13" descr="jornalartigo_imagem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1032349">
            <a:off x="4344800" y="2427263"/>
            <a:ext cx="2177048" cy="1691260"/>
          </a:xfrm>
          <a:prstGeom prst="rect">
            <a:avLst/>
          </a:prstGeom>
        </p:spPr>
      </p:pic>
      <p:pic>
        <p:nvPicPr>
          <p:cNvPr id="21" name="Imagem 20" descr="jornalTribuna_LRF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1714488"/>
            <a:ext cx="1706215" cy="2473012"/>
          </a:xfrm>
          <a:prstGeom prst="rect">
            <a:avLst/>
          </a:prstGeom>
        </p:spPr>
      </p:pic>
      <p:pic>
        <p:nvPicPr>
          <p:cNvPr id="33" name="Imagem 32" descr="jornal22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rot="20580415">
            <a:off x="1451739" y="1318225"/>
            <a:ext cx="2624233" cy="2993870"/>
          </a:xfrm>
          <a:prstGeom prst="rect">
            <a:avLst/>
          </a:prstGeom>
        </p:spPr>
      </p:pic>
      <p:pic>
        <p:nvPicPr>
          <p:cNvPr id="31" name="Imagem 30" descr="blogbahia_noticias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357290" y="4286739"/>
            <a:ext cx="3286148" cy="2571285"/>
          </a:xfrm>
          <a:prstGeom prst="rect">
            <a:avLst/>
          </a:prstGeom>
        </p:spPr>
      </p:pic>
      <p:pic>
        <p:nvPicPr>
          <p:cNvPr id="35" name="Imagem 34" descr="blogbahia_noticias_fpm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721393" y="4685063"/>
            <a:ext cx="2422607" cy="2172937"/>
          </a:xfrm>
          <a:prstGeom prst="rect">
            <a:avLst/>
          </a:prstGeom>
        </p:spPr>
      </p:pic>
      <p:pic>
        <p:nvPicPr>
          <p:cNvPr id="29" name="Imagem 28" descr="blogBocao_news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 rot="20974565">
            <a:off x="146158" y="4866857"/>
            <a:ext cx="2149158" cy="1811670"/>
          </a:xfrm>
          <a:prstGeom prst="rect">
            <a:avLst/>
          </a:prstGeom>
        </p:spPr>
      </p:pic>
      <p:pic>
        <p:nvPicPr>
          <p:cNvPr id="36" name="Imagem 35" descr="blogPolitica_Livre_UPB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3286116" y="4643446"/>
            <a:ext cx="2143108" cy="2117725"/>
          </a:xfrm>
          <a:prstGeom prst="rect">
            <a:avLst/>
          </a:prstGeom>
        </p:spPr>
      </p:pic>
      <p:pic>
        <p:nvPicPr>
          <p:cNvPr id="32" name="Imagem 31" descr="blogpOLITICA_LIVRE_MARCHA_DILMA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 rot="21087837">
            <a:off x="4277814" y="4770364"/>
            <a:ext cx="1927876" cy="1955387"/>
          </a:xfrm>
          <a:prstGeom prst="rect">
            <a:avLst/>
          </a:prstGeom>
        </p:spPr>
      </p:pic>
      <p:sp>
        <p:nvSpPr>
          <p:cNvPr id="30" name="CaixaDeTexto 29"/>
          <p:cNvSpPr txBox="1"/>
          <p:nvPr/>
        </p:nvSpPr>
        <p:spPr>
          <a:xfrm>
            <a:off x="30179" y="4255055"/>
            <a:ext cx="9144000" cy="369332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inserção de cerca de 600 matérias mês nos principais jornais e blogs (capital e interior)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428596" y="2357430"/>
            <a:ext cx="850112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pt-BR" sz="2800" dirty="0"/>
              <a:t>Desenvolvimento das Ações Administrativas, Políticas e Institucionais em parceria com as </a:t>
            </a:r>
            <a:r>
              <a:rPr lang="pt-BR" sz="2800" b="1" dirty="0"/>
              <a:t>Associações Regionais de Municípios e os Consórcios Públicos Intermunicipais </a:t>
            </a:r>
            <a:r>
              <a:rPr lang="pt-BR" sz="2800" dirty="0"/>
              <a:t>considerando as diversidades e identidades regionais e locais.</a:t>
            </a:r>
          </a:p>
          <a:p>
            <a:pPr algn="just">
              <a:spcBef>
                <a:spcPts val="0"/>
              </a:spcBef>
            </a:pPr>
            <a:endParaRPr lang="pt-BR" sz="2800" dirty="0"/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0" y="642918"/>
            <a:ext cx="9144000" cy="984885"/>
          </a:xfrm>
          <a:prstGeom prst="rect">
            <a:avLst/>
          </a:prstGeom>
          <a:solidFill>
            <a:srgbClr val="268A9E">
              <a:alpha val="67843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pt-BR" sz="1000" dirty="0">
                <a:solidFill>
                  <a:schemeClr val="bg1"/>
                </a:solidFill>
              </a:rPr>
              <a:t/>
            </a:r>
            <a:br>
              <a:rPr lang="pt-BR" sz="1000" dirty="0">
                <a:solidFill>
                  <a:schemeClr val="bg1"/>
                </a:solidFill>
              </a:rPr>
            </a:br>
            <a:r>
              <a:rPr lang="pt-BR" sz="1000" dirty="0">
                <a:solidFill>
                  <a:schemeClr val="bg1"/>
                </a:solidFill>
              </a:rPr>
              <a:t>		</a:t>
            </a:r>
            <a:r>
              <a:rPr lang="pt-BR" sz="3600" dirty="0">
                <a:solidFill>
                  <a:schemeClr val="bg1"/>
                </a:solidFill>
              </a:rPr>
              <a:t>GESTÃO COMPARTILHADA</a:t>
            </a:r>
            <a:br>
              <a:rPr lang="pt-BR" sz="3600" dirty="0">
                <a:solidFill>
                  <a:schemeClr val="bg1"/>
                </a:solidFill>
              </a:rPr>
            </a:br>
            <a:r>
              <a:rPr lang="pt-BR" sz="12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47864" y="4094263"/>
            <a:ext cx="4050407" cy="188164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-11934" y="0"/>
            <a:ext cx="9144000" cy="6858000"/>
          </a:xfrm>
          <a:prstGeom prst="rect">
            <a:avLst/>
          </a:prstGeom>
          <a:solidFill>
            <a:srgbClr val="268A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AutoShape 17"/>
          <p:cNvSpPr>
            <a:spLocks noChangeArrowheads="1"/>
          </p:cNvSpPr>
          <p:nvPr/>
        </p:nvSpPr>
        <p:spPr bwMode="auto">
          <a:xfrm>
            <a:off x="214314" y="3648283"/>
            <a:ext cx="6326964" cy="1940957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002D5A"/>
            </a:prstShdw>
          </a:effectLst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Clr>
                <a:schemeClr val="bg1"/>
              </a:buClr>
              <a:buFont typeface="Wingdings" pitchFamily="2" charset="2"/>
              <a:buChar char="ü"/>
            </a:pPr>
            <a:r>
              <a:rPr lang="pt-BR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pt-BR" sz="2000" b="1" dirty="0">
                <a:solidFill>
                  <a:schemeClr val="bg1"/>
                </a:solidFill>
                <a:latin typeface="+mj-lt"/>
              </a:rPr>
              <a:t>Mapeamento dos municípios adotando os Territórios de Identidade como referência geográfica e as </a:t>
            </a:r>
            <a:r>
              <a:rPr lang="pt-BR" sz="2400" b="1" dirty="0">
                <a:solidFill>
                  <a:srgbClr val="FFFF00"/>
                </a:solidFill>
                <a:latin typeface="+mj-lt"/>
              </a:rPr>
              <a:t>Associações Regionais e Consórcios Públicos Intermunicipais</a:t>
            </a:r>
            <a:r>
              <a:rPr lang="pt-BR" sz="2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pt-BR" sz="2000" b="1" dirty="0">
                <a:solidFill>
                  <a:schemeClr val="bg1"/>
                </a:solidFill>
                <a:latin typeface="+mj-lt"/>
              </a:rPr>
              <a:t>para democratização das políticas e regionalização das ações da UPB;</a:t>
            </a:r>
          </a:p>
        </p:txBody>
      </p:sp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285720" y="1142984"/>
            <a:ext cx="8786874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</a:pPr>
            <a:r>
              <a:rPr lang="pt-BR" sz="2800" dirty="0">
                <a:solidFill>
                  <a:schemeClr val="bg1"/>
                </a:solidFill>
              </a:rPr>
              <a:t>Considerando que os municípios baianos possuem  características heterogêneas no que se referem aos aspectos de densidade demográfica, economia, porte populacional, indicadores sociais, capacidade de arrecadação tributária entre outros, são realizados:</a:t>
            </a: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214314" y="5613289"/>
            <a:ext cx="8643998" cy="783193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>
            <a:prstShdw prst="shdw17" dist="17961" dir="2700000">
              <a:srgbClr val="002D5A"/>
            </a:prstShdw>
          </a:effectLst>
        </p:spPr>
        <p:txBody>
          <a:bodyPr wrap="square">
            <a:spAutoFit/>
          </a:bodyPr>
          <a:lstStyle/>
          <a:p>
            <a:pPr algn="just">
              <a:spcBef>
                <a:spcPct val="0"/>
              </a:spcBef>
              <a:buClr>
                <a:schemeClr val="bg1"/>
              </a:buClr>
              <a:buFont typeface="Wingdings" pitchFamily="2" charset="2"/>
              <a:buChar char="ü"/>
            </a:pPr>
            <a:r>
              <a:rPr lang="pt-BR" sz="2000" b="1" dirty="0">
                <a:solidFill>
                  <a:schemeClr val="bg1"/>
                </a:solidFill>
                <a:latin typeface="+mj-lt"/>
              </a:rPr>
              <a:t>Atualização de dados dos municípios para serem utilizados como instrumento na identificação das necessidades e construção de estratégias de enfrentamento.</a:t>
            </a: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1077218"/>
          </a:xfrm>
          <a:prstGeom prst="rect">
            <a:avLst/>
          </a:prstGeom>
          <a:solidFill>
            <a:srgbClr val="268A9E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</a:rPr>
              <a:t>CONSTRUÇÃO DE ESTRATÉGIAS A PARTIR DO PERFIL DOS MUNICÍPIOS BAIANOS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41279" y="3212976"/>
            <a:ext cx="2393516" cy="259225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60"/>
          <p:cNvSpPr txBox="1">
            <a:spLocks noChangeArrowheads="1"/>
          </p:cNvSpPr>
          <p:nvPr/>
        </p:nvSpPr>
        <p:spPr bwMode="auto">
          <a:xfrm>
            <a:off x="0" y="0"/>
            <a:ext cx="9144000" cy="1265238"/>
          </a:xfrm>
          <a:prstGeom prst="rect">
            <a:avLst/>
          </a:prstGeom>
          <a:solidFill>
            <a:srgbClr val="268A9E">
              <a:alpha val="61961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0"/>
              </a:spcBef>
            </a:pPr>
            <a:endParaRPr lang="pt-BR" sz="900" dirty="0">
              <a:solidFill>
                <a:schemeClr val="bg1"/>
              </a:solidFill>
            </a:endParaRPr>
          </a:p>
          <a:p>
            <a:pPr algn="r">
              <a:spcBef>
                <a:spcPct val="0"/>
              </a:spcBef>
            </a:pPr>
            <a:r>
              <a:rPr lang="pt-BR" sz="2800" dirty="0">
                <a:solidFill>
                  <a:schemeClr val="bg1"/>
                </a:solidFill>
              </a:rPr>
              <a:t>ASSOCIAÇÕES REGIONAIS </a:t>
            </a:r>
          </a:p>
          <a:p>
            <a:pPr algn="r">
              <a:spcBef>
                <a:spcPct val="0"/>
              </a:spcBef>
            </a:pPr>
            <a:r>
              <a:rPr lang="pt-BR" sz="2800" dirty="0">
                <a:solidFill>
                  <a:schemeClr val="bg1"/>
                </a:solidFill>
              </a:rPr>
              <a:t>Ampliação da força política do Municipalismo</a:t>
            </a:r>
          </a:p>
          <a:p>
            <a:pPr>
              <a:spcBef>
                <a:spcPct val="0"/>
              </a:spcBef>
            </a:pPr>
            <a:endParaRPr lang="pt-BR" sz="1200" dirty="0">
              <a:solidFill>
                <a:schemeClr val="bg1"/>
              </a:solidFill>
            </a:endParaRPr>
          </a:p>
        </p:txBody>
      </p:sp>
      <p:sp>
        <p:nvSpPr>
          <p:cNvPr id="14339" name="Rectangle 407"/>
          <p:cNvSpPr>
            <a:spLocks noGrp="1" noChangeArrowheads="1"/>
          </p:cNvSpPr>
          <p:nvPr>
            <p:ph idx="4294967295"/>
          </p:nvPr>
        </p:nvSpPr>
        <p:spPr>
          <a:xfrm>
            <a:off x="17900" y="1241236"/>
            <a:ext cx="9144000" cy="5572140"/>
          </a:xfrm>
          <a:solidFill>
            <a:srgbClr val="268A9E"/>
          </a:solidFill>
          <a:effectLst>
            <a:prstShdw prst="shdw17" dist="17961" dir="2700000">
              <a:srgbClr val="002D5A"/>
            </a:prstShdw>
          </a:effectLst>
        </p:spPr>
        <p:txBody>
          <a:bodyPr>
            <a:normAutofit/>
          </a:bodyPr>
          <a:lstStyle/>
          <a:p>
            <a:pPr eaLnBrk="1" hangingPunct="1">
              <a:buClr>
                <a:schemeClr val="bg1"/>
              </a:buClr>
              <a:buFont typeface="Wingdings" pitchFamily="2" charset="2"/>
              <a:buChar char="ü"/>
            </a:pPr>
            <a:r>
              <a:rPr lang="pt-BR" sz="1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AMAVALE- </a:t>
            </a:r>
            <a:r>
              <a:rPr lang="pt-BR" sz="1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Assoc</a:t>
            </a:r>
            <a:r>
              <a:rPr lang="pt-BR" sz="1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. dos M. da Serra Geral e Bacia do S. Francisco</a:t>
            </a:r>
          </a:p>
          <a:p>
            <a:pPr eaLnBrk="1" hangingPunct="1">
              <a:buClr>
                <a:schemeClr val="bg1"/>
              </a:buClr>
              <a:buFont typeface="Wingdings" pitchFamily="2" charset="2"/>
              <a:buChar char="ü"/>
            </a:pPr>
            <a:r>
              <a:rPr lang="pt-BR" sz="1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AMIRS- </a:t>
            </a:r>
            <a:r>
              <a:rPr lang="pt-BR" sz="1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Assoc</a:t>
            </a:r>
            <a:r>
              <a:rPr lang="pt-BR" sz="1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. dos M. da Micro Região do Sudoeste</a:t>
            </a:r>
          </a:p>
          <a:p>
            <a:pPr eaLnBrk="1" hangingPunct="1">
              <a:buClr>
                <a:schemeClr val="bg1"/>
              </a:buClr>
              <a:buFont typeface="Wingdings" pitchFamily="2" charset="2"/>
              <a:buChar char="ü"/>
            </a:pPr>
            <a:r>
              <a:rPr lang="pt-BR" sz="1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AMORVALE- </a:t>
            </a:r>
            <a:r>
              <a:rPr lang="pt-BR" sz="1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Assoc</a:t>
            </a:r>
            <a:r>
              <a:rPr lang="pt-BR" sz="1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.  dos M. do Médio São Francisco</a:t>
            </a:r>
          </a:p>
          <a:p>
            <a:pPr>
              <a:buClr>
                <a:schemeClr val="bg1"/>
              </a:buClr>
              <a:buFont typeface="Wingdings" pitchFamily="2" charset="2"/>
              <a:buChar char="ü"/>
            </a:pPr>
            <a:r>
              <a:rPr lang="pt-BR" sz="1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AMPC- </a:t>
            </a:r>
            <a:r>
              <a:rPr lang="pt-BR" sz="1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Assoc</a:t>
            </a:r>
            <a:r>
              <a:rPr lang="pt-BR" sz="1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. dos M. do </a:t>
            </a:r>
            <a:r>
              <a:rPr lang="pt-BR" sz="1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Piemonte</a:t>
            </a:r>
            <a:r>
              <a:rPr lang="pt-BR" sz="1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da Chapada *</a:t>
            </a:r>
          </a:p>
          <a:p>
            <a:pPr eaLnBrk="1" hangingPunct="1">
              <a:buClr>
                <a:schemeClr val="bg1"/>
              </a:buClr>
              <a:buFont typeface="Wingdings" pitchFamily="2" charset="2"/>
              <a:buChar char="ü"/>
            </a:pPr>
            <a:r>
              <a:rPr lang="pt-BR" sz="1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AMUBS- </a:t>
            </a:r>
            <a:r>
              <a:rPr lang="pt-BR" sz="1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Assoc</a:t>
            </a:r>
            <a:r>
              <a:rPr lang="pt-BR" sz="1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. dos M. do Baixo Sul</a:t>
            </a:r>
          </a:p>
          <a:p>
            <a:pPr eaLnBrk="1" hangingPunct="1">
              <a:buClr>
                <a:schemeClr val="bg1"/>
              </a:buClr>
              <a:buFont typeface="Wingdings" pitchFamily="2" charset="2"/>
              <a:buChar char="ü"/>
            </a:pPr>
            <a:r>
              <a:rPr lang="pt-BR" sz="1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AMURB- </a:t>
            </a:r>
            <a:r>
              <a:rPr lang="pt-BR" sz="1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Assoc</a:t>
            </a:r>
            <a:r>
              <a:rPr lang="pt-BR" sz="1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. dos Municípios do Recôncavo Baiano</a:t>
            </a:r>
          </a:p>
          <a:p>
            <a:pPr eaLnBrk="1" hangingPunct="1">
              <a:buClr>
                <a:schemeClr val="bg1"/>
              </a:buClr>
              <a:buFont typeface="Wingdings" pitchFamily="2" charset="2"/>
              <a:buChar char="ü"/>
            </a:pPr>
            <a:r>
              <a:rPr lang="pt-BR" sz="2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AMURC- </a:t>
            </a:r>
            <a:r>
              <a:rPr lang="pt-BR" sz="1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Assoc</a:t>
            </a:r>
            <a:r>
              <a:rPr lang="pt-BR" sz="1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. dos M. do Sul, Extremo Sul e Sudoeste da Bahia</a:t>
            </a:r>
          </a:p>
          <a:p>
            <a:pPr eaLnBrk="1" hangingPunct="1">
              <a:buClr>
                <a:schemeClr val="bg1"/>
              </a:buClr>
              <a:buFont typeface="Wingdings" pitchFamily="2" charset="2"/>
              <a:buChar char="ü"/>
            </a:pPr>
            <a:r>
              <a:rPr lang="pt-BR" sz="1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AMVAGRA- </a:t>
            </a:r>
            <a:r>
              <a:rPr lang="pt-BR" sz="1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Assoc</a:t>
            </a:r>
            <a:r>
              <a:rPr lang="pt-BR" sz="1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. dos M. dos Vales dos Rios do Antonio e Gavião</a:t>
            </a:r>
          </a:p>
          <a:p>
            <a:pPr eaLnBrk="1" hangingPunct="1">
              <a:buClr>
                <a:schemeClr val="bg1"/>
              </a:buClr>
              <a:buFont typeface="Wingdings" pitchFamily="2" charset="2"/>
              <a:buChar char="ü"/>
            </a:pPr>
            <a:r>
              <a:rPr lang="pt-BR" sz="1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APES- </a:t>
            </a:r>
            <a:r>
              <a:rPr lang="pt-BR" sz="1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Assoc</a:t>
            </a:r>
            <a:r>
              <a:rPr lang="pt-BR" sz="1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. dos Prefeitos do Extremo Sul</a:t>
            </a:r>
          </a:p>
          <a:p>
            <a:pPr eaLnBrk="1" hangingPunct="1">
              <a:buClr>
                <a:schemeClr val="bg1"/>
              </a:buClr>
              <a:buFont typeface="Wingdings" pitchFamily="2" charset="2"/>
              <a:buChar char="ü"/>
            </a:pPr>
            <a:r>
              <a:rPr lang="pt-BR" sz="1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APNB- </a:t>
            </a:r>
            <a:r>
              <a:rPr lang="pt-BR" sz="1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Assoc</a:t>
            </a:r>
            <a:r>
              <a:rPr lang="pt-BR" sz="1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. dos Prefeitos do Norte da Bahia *</a:t>
            </a:r>
          </a:p>
          <a:p>
            <a:pPr eaLnBrk="1" hangingPunct="1">
              <a:buClr>
                <a:schemeClr val="bg1"/>
              </a:buClr>
              <a:buFont typeface="Wingdings" pitchFamily="2" charset="2"/>
              <a:buChar char="ü"/>
            </a:pPr>
            <a:r>
              <a:rPr lang="pt-BR" sz="1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APSB- </a:t>
            </a:r>
            <a:r>
              <a:rPr lang="pt-BR" sz="1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Assoc</a:t>
            </a:r>
            <a:r>
              <a:rPr lang="pt-BR" sz="1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. dos Prefeitos do Sertão Baiano</a:t>
            </a:r>
          </a:p>
          <a:p>
            <a:pPr eaLnBrk="1" hangingPunct="1">
              <a:buClr>
                <a:schemeClr val="bg1"/>
              </a:buClr>
              <a:buFont typeface="Wingdings" pitchFamily="2" charset="2"/>
              <a:buChar char="ü"/>
            </a:pPr>
            <a:r>
              <a:rPr lang="pt-BR" sz="1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MERCOVALE- Associação dos Municípios do Vale do </a:t>
            </a:r>
            <a:r>
              <a:rPr lang="pt-BR" sz="1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Jiquiriçá</a:t>
            </a:r>
            <a:endParaRPr lang="pt-BR" sz="1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  <a:p>
            <a:pPr eaLnBrk="1" hangingPunct="1">
              <a:buClr>
                <a:schemeClr val="bg1"/>
              </a:buClr>
              <a:buFont typeface="Wingdings" pitchFamily="2" charset="2"/>
              <a:buChar char="ü"/>
            </a:pPr>
            <a:r>
              <a:rPr lang="pt-BR" sz="1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UMCD- União dos Municípios da Chapada Diamantina</a:t>
            </a:r>
          </a:p>
          <a:p>
            <a:pPr eaLnBrk="1" hangingPunct="1">
              <a:buClr>
                <a:schemeClr val="bg1"/>
              </a:buClr>
              <a:buFont typeface="Wingdings" pitchFamily="2" charset="2"/>
              <a:buChar char="ü"/>
            </a:pPr>
            <a:r>
              <a:rPr lang="pt-BR" sz="1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UMOB- União dos Municípios do Oeste da Bahia</a:t>
            </a:r>
          </a:p>
          <a:p>
            <a:pPr eaLnBrk="1" hangingPunct="1">
              <a:buClr>
                <a:schemeClr val="bg1"/>
              </a:buClr>
              <a:buFont typeface="Wingdings" pitchFamily="2" charset="2"/>
              <a:buChar char="ü"/>
            </a:pPr>
            <a:r>
              <a:rPr lang="pt-BR" sz="1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UNIPPI- União das Prefeituras do Platô de </a:t>
            </a:r>
            <a:r>
              <a:rPr lang="pt-BR" sz="1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Irecê</a:t>
            </a:r>
            <a:endParaRPr lang="pt-BR" sz="1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85720" y="6519446"/>
            <a:ext cx="49292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bg1"/>
                </a:solidFill>
              </a:rPr>
              <a:t>* Associações em processo de desativação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45220" y="908720"/>
            <a:ext cx="3240360" cy="324036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11560" y="3567049"/>
            <a:ext cx="75243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accent1">
                    <a:lumMod val="50000"/>
                  </a:schemeClr>
                </a:solidFill>
              </a:rPr>
              <a:t>A IMPORTÂNCIA DO ASSOCIATIVISMO </a:t>
            </a:r>
          </a:p>
          <a:p>
            <a:pPr algn="ctr"/>
            <a:r>
              <a:rPr lang="pt-BR" sz="2800" b="1" dirty="0">
                <a:solidFill>
                  <a:schemeClr val="accent1">
                    <a:lumMod val="50000"/>
                  </a:schemeClr>
                </a:solidFill>
              </a:rPr>
              <a:t>NA CONSTRUÇÃO DA GOVERNANÇA MUNICIPAL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3563888" y="5445224"/>
            <a:ext cx="4715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ILHÉUS, 22 DE NOVEMBRO DE 2016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462782" y="2426957"/>
            <a:ext cx="8352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accent1">
                    <a:lumMod val="50000"/>
                  </a:schemeClr>
                </a:solidFill>
              </a:rPr>
              <a:t>PAINEL I – ASSOCIATIVISMO E CONSÓRCIO PÚBLICO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992698" y="1036891"/>
            <a:ext cx="6823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S</a:t>
            </a:r>
            <a:r>
              <a:rPr lang="pt-BR" sz="24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EMINÁRIO</a:t>
            </a:r>
            <a:r>
              <a:rPr lang="pt-BR" sz="32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  </a:t>
            </a:r>
            <a:r>
              <a:rPr lang="pt-BR" sz="3200" b="1" dirty="0">
                <a:solidFill>
                  <a:schemeClr val="bg1">
                    <a:lumMod val="50000"/>
                  </a:schemeClr>
                </a:solidFill>
              </a:rPr>
              <a:t>NOVOS GESTORES </a:t>
            </a:r>
            <a:r>
              <a:rPr lang="pt-BR" sz="32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PÚBLICOS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60"/>
          <p:cNvSpPr txBox="1">
            <a:spLocks noChangeArrowheads="1"/>
          </p:cNvSpPr>
          <p:nvPr/>
        </p:nvSpPr>
        <p:spPr bwMode="auto">
          <a:xfrm>
            <a:off x="-142908" y="142852"/>
            <a:ext cx="9144000" cy="846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spcBef>
                <a:spcPct val="0"/>
              </a:spcBef>
            </a:pPr>
            <a:endParaRPr lang="pt-BR" sz="900" dirty="0">
              <a:solidFill>
                <a:srgbClr val="268A9E"/>
              </a:solidFill>
            </a:endParaRPr>
          </a:p>
          <a:p>
            <a:pPr algn="r">
              <a:spcBef>
                <a:spcPct val="0"/>
              </a:spcBef>
            </a:pPr>
            <a:r>
              <a:rPr lang="pt-BR" sz="2800" dirty="0">
                <a:solidFill>
                  <a:srgbClr val="268A9E"/>
                </a:solidFill>
              </a:rPr>
              <a:t>CONSÓRCIOS PÚBLICOS INTERMUNICIPAIS</a:t>
            </a:r>
          </a:p>
          <a:p>
            <a:pPr algn="r">
              <a:spcBef>
                <a:spcPct val="0"/>
              </a:spcBef>
            </a:pPr>
            <a:endParaRPr lang="pt-BR" sz="1200" dirty="0">
              <a:solidFill>
                <a:srgbClr val="268A9E"/>
              </a:solidFill>
            </a:endParaRPr>
          </a:p>
        </p:txBody>
      </p:sp>
      <p:sp>
        <p:nvSpPr>
          <p:cNvPr id="14339" name="Rectangle 407"/>
          <p:cNvSpPr>
            <a:spLocks noGrp="1" noChangeArrowheads="1"/>
          </p:cNvSpPr>
          <p:nvPr>
            <p:ph idx="4294967295"/>
          </p:nvPr>
        </p:nvSpPr>
        <p:spPr>
          <a:xfrm>
            <a:off x="1" y="1000108"/>
            <a:ext cx="9144000" cy="5929354"/>
          </a:xfrm>
          <a:solidFill>
            <a:srgbClr val="268A9E"/>
          </a:solidFill>
          <a:effectLst>
            <a:prstShdw prst="shdw17" dist="17961" dir="2700000">
              <a:srgbClr val="002D5A"/>
            </a:prstShdw>
          </a:effectLst>
        </p:spPr>
        <p:txBody>
          <a:bodyPr>
            <a:normAutofit/>
          </a:bodyPr>
          <a:lstStyle/>
          <a:p>
            <a:pPr>
              <a:buClr>
                <a:schemeClr val="bg1"/>
              </a:buClr>
              <a:buFont typeface="Wingdings" pitchFamily="2" charset="2"/>
              <a:buChar char="ü"/>
            </a:pPr>
            <a:r>
              <a:rPr lang="pt-BR" sz="1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Consórcio Público de Desenvolvimento Sustentável do Território da Bacia do </a:t>
            </a:r>
            <a:r>
              <a:rPr lang="pt-BR" sz="1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Jacuípe</a:t>
            </a:r>
            <a:endParaRPr lang="pt-BR" sz="1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  <a:p>
            <a:pPr>
              <a:buClr>
                <a:schemeClr val="bg1"/>
              </a:buClr>
              <a:buFont typeface="Wingdings" pitchFamily="2" charset="2"/>
              <a:buChar char="ü"/>
            </a:pPr>
            <a:r>
              <a:rPr lang="pt-BR" sz="1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Consórcio Intermunicipal da Rede de Urgência da Bacia do </a:t>
            </a:r>
            <a:r>
              <a:rPr lang="pt-BR" sz="1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Jacuipe</a:t>
            </a:r>
            <a:endParaRPr lang="pt-BR" sz="1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  <a:p>
            <a:pPr>
              <a:buClr>
                <a:schemeClr val="bg1"/>
              </a:buClr>
              <a:buFont typeface="Wingdings" pitchFamily="2" charset="2"/>
              <a:buChar char="ü"/>
            </a:pPr>
            <a:r>
              <a:rPr lang="pt-BR" sz="1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Consórcio de Desenvolvimento Sustentável da Bacia do </a:t>
            </a:r>
            <a:r>
              <a:rPr lang="pt-BR" sz="1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Paramirim</a:t>
            </a:r>
            <a:r>
              <a:rPr lang="pt-BR" sz="1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</a:p>
          <a:p>
            <a:pPr>
              <a:buClr>
                <a:schemeClr val="bg1"/>
              </a:buClr>
              <a:buFont typeface="Wingdings" pitchFamily="2" charset="2"/>
              <a:buChar char="ü"/>
            </a:pPr>
            <a:r>
              <a:rPr lang="pt-BR" sz="1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Consórcio Intermunicipal da Bacia do Rio Corrente</a:t>
            </a:r>
          </a:p>
          <a:p>
            <a:pPr>
              <a:buClr>
                <a:schemeClr val="bg1"/>
              </a:buClr>
              <a:buFont typeface="Wingdings" pitchFamily="2" charset="2"/>
              <a:buChar char="ü"/>
            </a:pPr>
            <a:r>
              <a:rPr lang="pt-BR" sz="1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Consórcio Público Intermunicipal dos Municípios do Oeste da Bahia</a:t>
            </a:r>
          </a:p>
          <a:p>
            <a:pPr>
              <a:buClr>
                <a:schemeClr val="bg1"/>
              </a:buClr>
              <a:buFont typeface="Wingdings" pitchFamily="2" charset="2"/>
              <a:buChar char="ü"/>
            </a:pPr>
            <a:r>
              <a:rPr lang="pt-BR" sz="1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Consórcio Intermunicipal de Saúde dos Municípios do Oeste da Bahia </a:t>
            </a:r>
          </a:p>
          <a:p>
            <a:pPr>
              <a:buClr>
                <a:schemeClr val="bg1"/>
              </a:buClr>
              <a:buFont typeface="Wingdings" pitchFamily="2" charset="2"/>
              <a:buChar char="ü"/>
            </a:pPr>
            <a:r>
              <a:rPr lang="pt-BR" sz="1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Consórcio Intermunicipal da APA do </a:t>
            </a:r>
            <a:r>
              <a:rPr lang="pt-BR" sz="1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Pratigi</a:t>
            </a:r>
            <a:endParaRPr lang="pt-BR" sz="1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  <a:p>
            <a:pPr>
              <a:buClr>
                <a:schemeClr val="bg1"/>
              </a:buClr>
              <a:buFont typeface="Wingdings" pitchFamily="2" charset="2"/>
              <a:buChar char="ü"/>
            </a:pPr>
            <a:r>
              <a:rPr lang="pt-BR" sz="1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Consórcio Intermunicipal de Desenvolvimento do Circuito do Diamante da Chapada Diamantina</a:t>
            </a:r>
          </a:p>
          <a:p>
            <a:pPr>
              <a:buClr>
                <a:schemeClr val="bg1"/>
              </a:buClr>
              <a:buFont typeface="Wingdings" pitchFamily="2" charset="2"/>
              <a:buChar char="ü"/>
            </a:pPr>
            <a:r>
              <a:rPr lang="pt-BR" sz="1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Consórcio Intermunicipal do Alto Rio das Contas</a:t>
            </a:r>
          </a:p>
          <a:p>
            <a:pPr>
              <a:buClr>
                <a:schemeClr val="bg1"/>
              </a:buClr>
              <a:buFont typeface="Wingdings" pitchFamily="2" charset="2"/>
              <a:buChar char="ü"/>
            </a:pPr>
            <a:r>
              <a:rPr lang="pt-BR" sz="1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Consórcio de Desenvolvimento Sustentável da Costa do Descobrimento</a:t>
            </a:r>
          </a:p>
          <a:p>
            <a:pPr>
              <a:buClr>
                <a:schemeClr val="bg1"/>
              </a:buClr>
              <a:buFont typeface="Wingdings" pitchFamily="2" charset="2"/>
              <a:buChar char="ü"/>
            </a:pPr>
            <a:r>
              <a:rPr lang="pt-BR" sz="1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Consórcio Público Intermunicipal de </a:t>
            </a:r>
            <a:r>
              <a:rPr lang="pt-BR" sz="1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Infraestrutura</a:t>
            </a:r>
            <a:r>
              <a:rPr lang="pt-BR" sz="1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do Extremo Sul da Bahia</a:t>
            </a:r>
          </a:p>
          <a:p>
            <a:pPr>
              <a:buClr>
                <a:schemeClr val="bg1"/>
              </a:buClr>
              <a:buFont typeface="Wingdings" pitchFamily="2" charset="2"/>
              <a:buChar char="ü"/>
            </a:pPr>
            <a:r>
              <a:rPr lang="pt-BR" sz="1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Consórcio Público de Desenvolvimento Sustentável do Território de </a:t>
            </a:r>
            <a:r>
              <a:rPr lang="pt-BR" sz="1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Irecê</a:t>
            </a:r>
            <a:endParaRPr lang="pt-BR" sz="1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  <a:p>
            <a:pPr>
              <a:buClr>
                <a:schemeClr val="bg1"/>
              </a:buClr>
              <a:buFont typeface="Wingdings" pitchFamily="2" charset="2"/>
              <a:buChar char="ü"/>
            </a:pPr>
            <a:r>
              <a:rPr lang="pt-BR" sz="1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Consórcio de Desenvolvimento Sustentável do Território do Sertão Baiano</a:t>
            </a:r>
          </a:p>
          <a:p>
            <a:pPr>
              <a:buClr>
                <a:schemeClr val="bg1"/>
              </a:buClr>
              <a:buFont typeface="Wingdings" pitchFamily="2" charset="2"/>
              <a:buChar char="ü"/>
            </a:pPr>
            <a:r>
              <a:rPr lang="pt-BR" sz="1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Consórcio de Desenvolvimento Sustentável do Território Litoral Norte e Agreste Baiano </a:t>
            </a:r>
          </a:p>
          <a:p>
            <a:pPr>
              <a:buClr>
                <a:schemeClr val="bg1"/>
              </a:buClr>
              <a:buFont typeface="Wingdings" pitchFamily="2" charset="2"/>
              <a:buChar char="ü"/>
            </a:pPr>
            <a:r>
              <a:rPr lang="pt-BR" sz="1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Consórcio Intermunicipal Costa dos Coqueiros</a:t>
            </a:r>
          </a:p>
          <a:p>
            <a:pPr>
              <a:buClr>
                <a:schemeClr val="bg1"/>
              </a:buClr>
              <a:buFont typeface="Wingdings" pitchFamily="2" charset="2"/>
              <a:buChar char="ü"/>
            </a:pPr>
            <a:r>
              <a:rPr lang="pt-BR" sz="1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Consórcio Intermunicipal da Região Metropolitana de Salvador</a:t>
            </a:r>
          </a:p>
          <a:p>
            <a:pPr>
              <a:buClr>
                <a:schemeClr val="bg1"/>
              </a:buClr>
              <a:buFont typeface="Wingdings" pitchFamily="2" charset="2"/>
              <a:buChar char="ü"/>
            </a:pPr>
            <a:r>
              <a:rPr lang="pt-BR" sz="1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Consórcio de Desenvolvimento Sustentável do Território Litoral Sul</a:t>
            </a:r>
          </a:p>
          <a:p>
            <a:pPr>
              <a:buClr>
                <a:schemeClr val="bg1"/>
              </a:buClr>
              <a:buFont typeface="Wingdings" pitchFamily="2" charset="2"/>
              <a:buChar char="ü"/>
            </a:pPr>
            <a:endParaRPr lang="pt-BR" sz="1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  <a:p>
            <a:pPr>
              <a:buClr>
                <a:schemeClr val="bg1"/>
              </a:buClr>
              <a:buFont typeface="Wingdings" pitchFamily="2" charset="2"/>
              <a:buChar char="ü"/>
            </a:pPr>
            <a:endParaRPr lang="pt-BR" sz="1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60"/>
          <p:cNvSpPr txBox="1">
            <a:spLocks noChangeArrowheads="1"/>
          </p:cNvSpPr>
          <p:nvPr/>
        </p:nvSpPr>
        <p:spPr bwMode="auto">
          <a:xfrm>
            <a:off x="2714612" y="82284"/>
            <a:ext cx="6357982" cy="846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pt-BR" sz="900" dirty="0">
              <a:solidFill>
                <a:srgbClr val="008080"/>
              </a:solidFill>
            </a:endParaRPr>
          </a:p>
          <a:p>
            <a:pPr>
              <a:spcBef>
                <a:spcPct val="0"/>
              </a:spcBef>
            </a:pPr>
            <a:r>
              <a:rPr lang="pt-BR" sz="2800" dirty="0">
                <a:solidFill>
                  <a:srgbClr val="008080"/>
                </a:solidFill>
              </a:rPr>
              <a:t>CONSÓRCIOS PÚBLICOS INTERMUNICIPAIS</a:t>
            </a:r>
          </a:p>
          <a:p>
            <a:pPr>
              <a:spcBef>
                <a:spcPct val="0"/>
              </a:spcBef>
            </a:pPr>
            <a:endParaRPr lang="pt-BR" sz="1200" dirty="0">
              <a:solidFill>
                <a:srgbClr val="008080"/>
              </a:solidFill>
            </a:endParaRPr>
          </a:p>
        </p:txBody>
      </p:sp>
      <p:sp>
        <p:nvSpPr>
          <p:cNvPr id="14339" name="Rectangle 407"/>
          <p:cNvSpPr>
            <a:spLocks noGrp="1" noChangeArrowheads="1"/>
          </p:cNvSpPr>
          <p:nvPr>
            <p:ph idx="4294967295"/>
          </p:nvPr>
        </p:nvSpPr>
        <p:spPr>
          <a:xfrm>
            <a:off x="0" y="857232"/>
            <a:ext cx="9144000" cy="6000768"/>
          </a:xfrm>
          <a:solidFill>
            <a:srgbClr val="268A9E"/>
          </a:solidFill>
          <a:effectLst>
            <a:prstShdw prst="shdw17" dist="17961" dir="2700000">
              <a:srgbClr val="002D5A"/>
            </a:prstShdw>
          </a:effectLst>
        </p:spPr>
        <p:txBody>
          <a:bodyPr>
            <a:normAutofit lnSpcReduction="10000"/>
          </a:bodyPr>
          <a:lstStyle/>
          <a:p>
            <a:pPr>
              <a:buClr>
                <a:schemeClr val="bg1"/>
              </a:buClr>
              <a:buFont typeface="Wingdings" pitchFamily="2" charset="2"/>
              <a:buChar char="ü"/>
            </a:pPr>
            <a:r>
              <a:rPr lang="pt-BR" sz="1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Consórcio Intermunicipal da Mata Atlântica</a:t>
            </a:r>
          </a:p>
          <a:p>
            <a:pPr>
              <a:buClr>
                <a:schemeClr val="bg1"/>
              </a:buClr>
              <a:buFont typeface="Wingdings" pitchFamily="2" charset="2"/>
              <a:buChar char="ü"/>
            </a:pPr>
            <a:r>
              <a:rPr lang="pt-BR" sz="1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Consórcio Intermunicipal dos Municípios do Vale do Rio das Contas</a:t>
            </a:r>
          </a:p>
          <a:p>
            <a:pPr>
              <a:buClr>
                <a:schemeClr val="bg1"/>
              </a:buClr>
              <a:buFont typeface="Wingdings" pitchFamily="2" charset="2"/>
              <a:buChar char="ü"/>
            </a:pPr>
            <a:r>
              <a:rPr lang="pt-BR" sz="1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Consórcio do Desenvolvimento Sustentável do Médio Sudoeste da Bahia</a:t>
            </a:r>
          </a:p>
          <a:p>
            <a:pPr>
              <a:buClr>
                <a:schemeClr val="bg1"/>
              </a:buClr>
              <a:buFont typeface="Wingdings" pitchFamily="2" charset="2"/>
              <a:buChar char="ü"/>
            </a:pPr>
            <a:r>
              <a:rPr lang="pt-BR" sz="1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Consórcio Intermunicipal Vale do Rio Pardo</a:t>
            </a:r>
          </a:p>
          <a:p>
            <a:pPr>
              <a:buClr>
                <a:schemeClr val="bg1"/>
              </a:buClr>
              <a:buFont typeface="Wingdings" pitchFamily="2" charset="2"/>
              <a:buChar char="ü"/>
            </a:pPr>
            <a:r>
              <a:rPr lang="pt-BR" sz="1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Consórcio de Desenvolvimento Sustentável do Território da Diamantina</a:t>
            </a:r>
          </a:p>
          <a:p>
            <a:pPr>
              <a:buClr>
                <a:schemeClr val="bg1"/>
              </a:buClr>
              <a:buFont typeface="Wingdings" pitchFamily="2" charset="2"/>
              <a:buChar char="ü"/>
            </a:pPr>
            <a:r>
              <a:rPr lang="pt-BR" sz="1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Consórcio Público dos Municípios do Portal da Chapada Diamantina e adjacência</a:t>
            </a:r>
          </a:p>
          <a:p>
            <a:pPr>
              <a:buClr>
                <a:schemeClr val="bg1"/>
              </a:buClr>
              <a:buFont typeface="Wingdings" pitchFamily="2" charset="2"/>
              <a:buChar char="ü"/>
            </a:pPr>
            <a:r>
              <a:rPr lang="pt-BR" sz="1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Consórcio de Desenvolvimento Sustentável do Território </a:t>
            </a:r>
            <a:r>
              <a:rPr lang="pt-BR" sz="1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Piemonte</a:t>
            </a:r>
            <a:r>
              <a:rPr lang="pt-BR" sz="1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Norte do </a:t>
            </a:r>
            <a:r>
              <a:rPr lang="pt-BR" sz="1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Itapicuru</a:t>
            </a:r>
            <a:endParaRPr lang="pt-BR" sz="1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  <a:p>
            <a:pPr>
              <a:buClr>
                <a:schemeClr val="bg1"/>
              </a:buClr>
              <a:buFont typeface="Wingdings" pitchFamily="2" charset="2"/>
              <a:buChar char="ü"/>
            </a:pPr>
            <a:r>
              <a:rPr lang="pt-BR" sz="1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Consórcio de Desenvolvimento Sustentável do Território Portal do Sertão</a:t>
            </a:r>
          </a:p>
          <a:p>
            <a:pPr>
              <a:buClr>
                <a:schemeClr val="bg1"/>
              </a:buClr>
              <a:buFont typeface="Wingdings" pitchFamily="2" charset="2"/>
              <a:buChar char="ü"/>
            </a:pPr>
            <a:r>
              <a:rPr lang="pt-BR" sz="1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Consórcio do Território do Recôncavo</a:t>
            </a:r>
          </a:p>
          <a:p>
            <a:pPr>
              <a:buClr>
                <a:schemeClr val="bg1"/>
              </a:buClr>
              <a:buFont typeface="Wingdings" pitchFamily="2" charset="2"/>
              <a:buChar char="ü"/>
            </a:pPr>
            <a:r>
              <a:rPr lang="pt-BR" sz="1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Consórcio Intermunicipal do Recôncavo Baiano</a:t>
            </a:r>
          </a:p>
          <a:p>
            <a:pPr>
              <a:buClr>
                <a:schemeClr val="bg1"/>
              </a:buClr>
              <a:buFont typeface="Wingdings" pitchFamily="2" charset="2"/>
              <a:buChar char="ü"/>
            </a:pPr>
            <a:r>
              <a:rPr lang="pt-BR" sz="1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Consórcio Intermunicipal do </a:t>
            </a:r>
            <a:r>
              <a:rPr lang="pt-BR" sz="1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Semiárido</a:t>
            </a:r>
            <a:r>
              <a:rPr lang="pt-BR" sz="1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Nordeste II</a:t>
            </a:r>
          </a:p>
          <a:p>
            <a:pPr>
              <a:buClr>
                <a:schemeClr val="bg1"/>
              </a:buClr>
              <a:buFont typeface="Wingdings" pitchFamily="2" charset="2"/>
              <a:buChar char="ü"/>
            </a:pPr>
            <a:r>
              <a:rPr lang="pt-BR" sz="1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Consórcio do Desenvolvimento Sustentável do Alto Sertão</a:t>
            </a:r>
          </a:p>
          <a:p>
            <a:pPr>
              <a:buClr>
                <a:schemeClr val="bg1"/>
              </a:buClr>
              <a:buFont typeface="Wingdings" pitchFamily="2" charset="2"/>
              <a:buChar char="ü"/>
            </a:pPr>
            <a:r>
              <a:rPr lang="pt-BR" sz="1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Consórcio de Desenvolvimento Sustentável do Território do Sertão do São Francisco</a:t>
            </a:r>
          </a:p>
          <a:p>
            <a:pPr>
              <a:buClr>
                <a:schemeClr val="bg1"/>
              </a:buClr>
              <a:buFont typeface="Wingdings" pitchFamily="2" charset="2"/>
              <a:buChar char="ü"/>
            </a:pPr>
            <a:r>
              <a:rPr lang="pt-BR" sz="1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Consórcio Público de Desenvolvimento Sustentável do Território do Sisal</a:t>
            </a:r>
          </a:p>
          <a:p>
            <a:pPr>
              <a:buClr>
                <a:schemeClr val="bg1"/>
              </a:buClr>
              <a:buFont typeface="Wingdings" pitchFamily="2" charset="2"/>
              <a:buChar char="ü"/>
            </a:pPr>
            <a:r>
              <a:rPr lang="pt-BR" sz="1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Consórcio de Desenvolvimento Sustentável do Vale do </a:t>
            </a:r>
            <a:r>
              <a:rPr lang="pt-BR" sz="1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Jiquiriçá</a:t>
            </a:r>
            <a:endParaRPr lang="pt-BR" sz="1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  <a:p>
            <a:pPr>
              <a:buClr>
                <a:schemeClr val="bg1"/>
              </a:buClr>
              <a:buFont typeface="Wingdings" pitchFamily="2" charset="2"/>
              <a:buChar char="ü"/>
            </a:pPr>
            <a:r>
              <a:rPr lang="pt-BR" sz="1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Consórcio Intermunicipal de Saúde do Sudoeste da Bahia</a:t>
            </a:r>
          </a:p>
          <a:p>
            <a:pPr>
              <a:buClr>
                <a:schemeClr val="bg1"/>
              </a:buClr>
              <a:buFont typeface="Wingdings" pitchFamily="2" charset="2"/>
              <a:buChar char="ü"/>
            </a:pPr>
            <a:r>
              <a:rPr lang="pt-BR" sz="1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Consórcio Intermunicipal do Vale do Rio Gavião</a:t>
            </a:r>
          </a:p>
          <a:p>
            <a:pPr>
              <a:buClr>
                <a:schemeClr val="bg1"/>
              </a:buClr>
              <a:buFont typeface="Wingdings" pitchFamily="2" charset="2"/>
              <a:buChar char="ü"/>
            </a:pPr>
            <a:r>
              <a:rPr lang="pt-BR" sz="1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Consórcio de Transparência na Gestão Pública Municipal</a:t>
            </a:r>
          </a:p>
          <a:p>
            <a:pPr>
              <a:buClr>
                <a:schemeClr val="bg1"/>
              </a:buClr>
              <a:buNone/>
            </a:pPr>
            <a:endParaRPr lang="pt-BR" sz="1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  <a:p>
            <a:pPr>
              <a:buClr>
                <a:schemeClr val="bg1"/>
              </a:buClr>
              <a:buFont typeface="Wingdings" pitchFamily="2" charset="2"/>
              <a:buChar char="ü"/>
            </a:pPr>
            <a:endParaRPr lang="pt-BR" sz="1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323850" y="1125538"/>
            <a:ext cx="84978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002D5A"/>
            </a:prstShdw>
          </a:effectLst>
        </p:spPr>
        <p:txBody>
          <a:bodyPr>
            <a:spAutoFit/>
          </a:bodyPr>
          <a:lstStyle/>
          <a:p>
            <a:pPr algn="l"/>
            <a:r>
              <a:rPr lang="pt-BR" sz="1800"/>
              <a:t>	</a:t>
            </a:r>
            <a:endParaRPr lang="pt-BR" sz="1800" b="0"/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285720" y="2357430"/>
            <a:ext cx="857256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endParaRPr lang="pt-BR" sz="800" b="1" dirty="0">
              <a:solidFill>
                <a:srgbClr val="268A9E"/>
              </a:solidFill>
            </a:endParaRPr>
          </a:p>
          <a:p>
            <a:r>
              <a:rPr lang="pt-BR" sz="3600" b="1" dirty="0">
                <a:solidFill>
                  <a:srgbClr val="268A9E"/>
                </a:solidFill>
              </a:rPr>
              <a:t>AÇÕES ESTRATÉGICAS</a:t>
            </a:r>
          </a:p>
          <a:p>
            <a:r>
              <a:rPr lang="pt-BR" sz="3200" b="1" dirty="0">
                <a:solidFill>
                  <a:srgbClr val="268A9E"/>
                </a:solidFill>
              </a:rPr>
              <a:t>Compromisso da </a:t>
            </a:r>
            <a:r>
              <a:rPr lang="pt-BR" sz="3600" b="1" dirty="0">
                <a:solidFill>
                  <a:srgbClr val="268A9E"/>
                </a:solidFill>
              </a:rPr>
              <a:t>UPB</a:t>
            </a:r>
            <a:r>
              <a:rPr lang="pt-BR" sz="3200" b="1" dirty="0">
                <a:solidFill>
                  <a:srgbClr val="268A9E"/>
                </a:solidFill>
              </a:rPr>
              <a:t> para o Fortalecimento e Excelência da Gestão Pública Municipal </a:t>
            </a:r>
            <a:endParaRPr lang="pt-BR" sz="3000" b="1" dirty="0">
              <a:solidFill>
                <a:srgbClr val="268A9E"/>
              </a:solidFill>
            </a:endParaRPr>
          </a:p>
          <a:p>
            <a:endParaRPr lang="pt-BR" sz="800" b="1" dirty="0">
              <a:solidFill>
                <a:srgbClr val="268A9E"/>
              </a:solidFill>
            </a:endParaRPr>
          </a:p>
          <a:p>
            <a:endParaRPr lang="pt-BR" sz="800" b="1" dirty="0">
              <a:solidFill>
                <a:srgbClr val="268A9E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357158" y="857232"/>
            <a:ext cx="84978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002D5A"/>
            </a:prstShdw>
          </a:effectLst>
        </p:spPr>
        <p:txBody>
          <a:bodyPr>
            <a:spAutoFit/>
          </a:bodyPr>
          <a:lstStyle/>
          <a:p>
            <a:pPr algn="l"/>
            <a:r>
              <a:rPr lang="pt-BR" sz="1800"/>
              <a:t>	</a:t>
            </a:r>
            <a:endParaRPr lang="pt-BR" sz="1800" b="0"/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1071538" y="571480"/>
            <a:ext cx="371477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r">
              <a:spcBef>
                <a:spcPts val="0"/>
              </a:spcBef>
            </a:pPr>
            <a:r>
              <a:rPr lang="pt-BR" sz="3200" b="1" dirty="0">
                <a:solidFill>
                  <a:srgbClr val="268A9E"/>
                </a:solidFill>
              </a:rPr>
              <a:t>ASSEMBLEIAS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5572132" y="642918"/>
            <a:ext cx="3571868" cy="369332"/>
          </a:xfrm>
          <a:prstGeom prst="rect">
            <a:avLst/>
          </a:prstGeom>
          <a:solidFill>
            <a:srgbClr val="268A9E">
              <a:alpha val="81961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pt-BR" dirty="0">
                <a:solidFill>
                  <a:schemeClr val="bg1"/>
                </a:solidFill>
              </a:rPr>
              <a:t>DISCUSSÃO PAUTA MUNICIPALISTA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5143504" y="1000108"/>
            <a:ext cx="4000496" cy="369332"/>
          </a:xfrm>
          <a:prstGeom prst="rect">
            <a:avLst/>
          </a:prstGeom>
          <a:solidFill>
            <a:srgbClr val="268A9E"/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BR" dirty="0">
                <a:solidFill>
                  <a:schemeClr val="bg1"/>
                </a:solidFill>
              </a:rPr>
              <a:t>DEFINIÇÃO DE PRIORIDADES</a:t>
            </a:r>
          </a:p>
        </p:txBody>
      </p:sp>
      <p:pic>
        <p:nvPicPr>
          <p:cNvPr id="11" name="Imagem 10" descr="ASSEMBLEIA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54318" y="1357298"/>
            <a:ext cx="4474840" cy="20717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m 8" descr="tcu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57562"/>
            <a:ext cx="5143504" cy="2816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m 13" descr="banersite06agosto_TCU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715016"/>
            <a:ext cx="3623268" cy="879434"/>
          </a:xfrm>
          <a:prstGeom prst="rect">
            <a:avLst/>
          </a:prstGeom>
        </p:spPr>
      </p:pic>
      <p:pic>
        <p:nvPicPr>
          <p:cNvPr id="15" name="Imagem 14" descr="tcuPAGS 16 E 17_foto2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8368" y="3214686"/>
            <a:ext cx="5385632" cy="30003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6" name="Imagem 15" descr="FIOL0_z.jpg"/>
          <p:cNvPicPr>
            <a:picLocks noChangeAspect="1"/>
          </p:cNvPicPr>
          <p:nvPr/>
        </p:nvPicPr>
        <p:blipFill>
          <a:blip r:embed="rId6"/>
          <a:srcRect t="25582"/>
          <a:stretch>
            <a:fillRect/>
          </a:stretch>
        </p:blipFill>
        <p:spPr>
          <a:xfrm>
            <a:off x="4847682" y="1428736"/>
            <a:ext cx="4296317" cy="21431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68A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Picture 4" descr="5704114962_0295f896cf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0" y="3103562"/>
            <a:ext cx="4714876" cy="375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42910" y="214290"/>
            <a:ext cx="3571900" cy="584775"/>
          </a:xfrm>
          <a:prstGeom prst="rect">
            <a:avLst/>
          </a:prstGeom>
          <a:solidFill>
            <a:srgbClr val="268A9E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spcBef>
                <a:spcPts val="0"/>
              </a:spcBef>
            </a:pPr>
            <a:r>
              <a:rPr lang="pt-BR" sz="3200" b="1" dirty="0">
                <a:solidFill>
                  <a:schemeClr val="bg1"/>
                </a:solidFill>
              </a:rPr>
              <a:t>SEMINÁRIOS</a:t>
            </a:r>
          </a:p>
        </p:txBody>
      </p:sp>
      <p:pic>
        <p:nvPicPr>
          <p:cNvPr id="13" name="Imagem 12" descr="sanearmais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8670"/>
            <a:ext cx="4286248" cy="2859731"/>
          </a:xfrm>
          <a:prstGeom prst="rect">
            <a:avLst/>
          </a:prstGeom>
        </p:spPr>
      </p:pic>
      <p:pic>
        <p:nvPicPr>
          <p:cNvPr id="14" name="Imagem 13" descr="sanearmais9_z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3413" y="1000108"/>
            <a:ext cx="4920587" cy="3282954"/>
          </a:xfrm>
          <a:prstGeom prst="rect">
            <a:avLst/>
          </a:prstGeom>
        </p:spPr>
      </p:pic>
      <p:pic>
        <p:nvPicPr>
          <p:cNvPr id="15" name="Imagem 14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12" t="17541" r="-1"/>
          <a:stretch/>
        </p:blipFill>
        <p:spPr bwMode="auto">
          <a:xfrm>
            <a:off x="4643406" y="4143380"/>
            <a:ext cx="4500594" cy="27146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0" h="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6" name="Imagem 15" descr="DSC_037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57686" y="3357562"/>
            <a:ext cx="2571736" cy="17263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Imagem 16" descr="banersite26marco_DefesaCivi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77105" y="0"/>
            <a:ext cx="4766895" cy="109230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tângulo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68A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 descr="MARKETING2_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062280"/>
            <a:ext cx="5000628" cy="335198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Imagem 4" descr="MARKETING_z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740" y="3143248"/>
            <a:ext cx="2877467" cy="19288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0" y="0"/>
            <a:ext cx="3571900" cy="646331"/>
          </a:xfrm>
          <a:prstGeom prst="rect">
            <a:avLst/>
          </a:prstGeom>
          <a:solidFill>
            <a:srgbClr val="268A9E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spcBef>
                <a:spcPts val="0"/>
              </a:spcBef>
            </a:pPr>
            <a:r>
              <a:rPr lang="pt-BR" sz="3600" dirty="0">
                <a:solidFill>
                  <a:schemeClr val="bg1"/>
                </a:solidFill>
              </a:rPr>
              <a:t>SEMINÁRIOS</a:t>
            </a:r>
          </a:p>
        </p:txBody>
      </p:sp>
      <p:pic>
        <p:nvPicPr>
          <p:cNvPr id="8" name="Imagem 7" descr="maismedicos2_z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4028" y="142876"/>
            <a:ext cx="4389972" cy="2928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m 8" descr="maismedicos3_z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4786250" y="3071810"/>
            <a:ext cx="4357750" cy="3143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m 9" descr="REUNIAO_dez20135z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438460">
            <a:off x="3642092" y="2237632"/>
            <a:ext cx="2588938" cy="172730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m 10" descr="POLITICA MUNLHER2z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596" y="571480"/>
            <a:ext cx="4214810" cy="2812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0" y="1142984"/>
            <a:ext cx="84978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002D5A"/>
            </a:prstShdw>
          </a:effectLst>
        </p:spPr>
        <p:txBody>
          <a:bodyPr>
            <a:spAutoFit/>
          </a:bodyPr>
          <a:lstStyle/>
          <a:p>
            <a:pPr algn="l"/>
            <a:r>
              <a:rPr lang="pt-BR" sz="1800"/>
              <a:t>	</a:t>
            </a:r>
            <a:endParaRPr lang="pt-BR" sz="1800" b="0"/>
          </a:p>
        </p:txBody>
      </p:sp>
      <p:sp>
        <p:nvSpPr>
          <p:cNvPr id="29699" name="Text Box 3"/>
          <p:cNvSpPr txBox="1">
            <a:spLocks noChangeArrowheads="1"/>
          </p:cNvSpPr>
          <p:nvPr/>
        </p:nvSpPr>
        <p:spPr bwMode="auto">
          <a:xfrm>
            <a:off x="0" y="-71462"/>
            <a:ext cx="9144000" cy="584775"/>
          </a:xfrm>
          <a:prstGeom prst="rect">
            <a:avLst/>
          </a:prstGeom>
          <a:solidFill>
            <a:srgbClr val="268A9E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spcBef>
                <a:spcPts val="0"/>
              </a:spcBef>
            </a:pPr>
            <a:r>
              <a:rPr lang="pt-BR" sz="3200" dirty="0">
                <a:solidFill>
                  <a:schemeClr val="bg1"/>
                </a:solidFill>
              </a:rPr>
              <a:t>REUNIÕES COM O GOVERNO / AUDIÊNCIAS PÚBLICAS</a:t>
            </a:r>
          </a:p>
        </p:txBody>
      </p:sp>
      <p:pic>
        <p:nvPicPr>
          <p:cNvPr id="7" name="Imagem 6" descr="secaaudienciaestado_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3372" y="642918"/>
            <a:ext cx="5000628" cy="3351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m 8" descr="secaaudienciaestado3_z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32"/>
            <a:ext cx="4582653" cy="307180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120650"/>
          </a:sp3d>
        </p:spPr>
      </p:pic>
      <p:pic>
        <p:nvPicPr>
          <p:cNvPr id="8" name="Imagem 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036"/>
          <a:stretch>
            <a:fillRect/>
          </a:stretch>
        </p:blipFill>
        <p:spPr>
          <a:xfrm>
            <a:off x="4143372" y="3929066"/>
            <a:ext cx="5000628" cy="2928934"/>
          </a:xfrm>
          <a:prstGeom prst="rect">
            <a:avLst/>
          </a:prstGeom>
        </p:spPr>
      </p:pic>
      <p:pic>
        <p:nvPicPr>
          <p:cNvPr id="10" name="Imagem 9" descr="08abrilgov2013.jpg"/>
          <p:cNvPicPr>
            <a:picLocks noChangeAspect="1"/>
          </p:cNvPicPr>
          <p:nvPr/>
        </p:nvPicPr>
        <p:blipFill>
          <a:blip r:embed="rId5" cstate="print"/>
          <a:srcRect b="12891"/>
          <a:stretch>
            <a:fillRect/>
          </a:stretch>
        </p:blipFill>
        <p:spPr>
          <a:xfrm>
            <a:off x="-1" y="4000504"/>
            <a:ext cx="4920537" cy="285749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68A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646112" y="1714488"/>
            <a:ext cx="84978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002D5A"/>
            </a:prstShdw>
          </a:effectLst>
        </p:spPr>
        <p:txBody>
          <a:bodyPr>
            <a:spAutoFit/>
          </a:bodyPr>
          <a:lstStyle/>
          <a:p>
            <a:pPr algn="l"/>
            <a:r>
              <a:rPr lang="pt-BR" sz="1800"/>
              <a:t>	</a:t>
            </a:r>
            <a:endParaRPr lang="pt-BR" sz="1800" b="0"/>
          </a:p>
        </p:txBody>
      </p:sp>
      <p:sp>
        <p:nvSpPr>
          <p:cNvPr id="5" name="CaixaDeTexto 4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</a:rPr>
              <a:t>MOVIMENTOS E PARTICAPAÇÃO NAS MARCHAS DE PREFEITOS À BRASÍLIA</a:t>
            </a:r>
          </a:p>
        </p:txBody>
      </p:sp>
      <p:pic>
        <p:nvPicPr>
          <p:cNvPr id="7" name="Imagem 6" descr="pacto federativ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3246" y="1571612"/>
            <a:ext cx="4730754" cy="3548066"/>
          </a:xfrm>
          <a:prstGeom prst="rect">
            <a:avLst/>
          </a:prstGeom>
        </p:spPr>
      </p:pic>
      <p:pic>
        <p:nvPicPr>
          <p:cNvPr id="14" name="Imagem 13" descr="SOSMUNICIPIOS2_z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09979"/>
            <a:ext cx="2286016" cy="3048021"/>
          </a:xfrm>
          <a:prstGeom prst="rect">
            <a:avLst/>
          </a:prstGeom>
        </p:spPr>
      </p:pic>
      <p:pic>
        <p:nvPicPr>
          <p:cNvPr id="15" name="Imagem 14" descr="SOSMUNICIPIOS1_z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3107" y="3500438"/>
            <a:ext cx="4476749" cy="3357562"/>
          </a:xfrm>
          <a:prstGeom prst="rect">
            <a:avLst/>
          </a:prstGeom>
        </p:spPr>
      </p:pic>
      <p:pic>
        <p:nvPicPr>
          <p:cNvPr id="17" name="Imagem 16" descr="mobdez2013_z.jpg"/>
          <p:cNvPicPr>
            <a:picLocks noChangeAspect="1"/>
          </p:cNvPicPr>
          <p:nvPr/>
        </p:nvPicPr>
        <p:blipFill>
          <a:blip r:embed="rId5"/>
          <a:srcRect r="10908"/>
          <a:stretch>
            <a:fillRect/>
          </a:stretch>
        </p:blipFill>
        <p:spPr>
          <a:xfrm rot="19889737">
            <a:off x="2293103" y="1336471"/>
            <a:ext cx="2480227" cy="1857387"/>
          </a:xfrm>
          <a:prstGeom prst="rect">
            <a:avLst/>
          </a:prstGeom>
        </p:spPr>
      </p:pic>
      <p:pic>
        <p:nvPicPr>
          <p:cNvPr id="13" name="Imagem 12" descr="SOSMUNICIPIOS3_z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3306" y="3143248"/>
            <a:ext cx="3357586" cy="25181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Imagem 15" descr="mobdez2013_4z.jpg"/>
          <p:cNvPicPr>
            <a:picLocks noChangeAspect="1"/>
          </p:cNvPicPr>
          <p:nvPr/>
        </p:nvPicPr>
        <p:blipFill>
          <a:blip r:embed="rId7"/>
          <a:srcRect b="14000"/>
          <a:stretch>
            <a:fillRect/>
          </a:stretch>
        </p:blipFill>
        <p:spPr>
          <a:xfrm>
            <a:off x="6393914" y="5084194"/>
            <a:ext cx="2750086" cy="1773806"/>
          </a:xfrm>
          <a:prstGeom prst="rect">
            <a:avLst/>
          </a:prstGeom>
        </p:spPr>
      </p:pic>
      <p:pic>
        <p:nvPicPr>
          <p:cNvPr id="8" name="Imagem 7" descr="pactofederativo1_z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rot="843523">
            <a:off x="203089" y="1964402"/>
            <a:ext cx="2533029" cy="1899772"/>
          </a:xfrm>
          <a:prstGeom prst="rect">
            <a:avLst/>
          </a:prstGeom>
        </p:spPr>
      </p:pic>
      <p:pic>
        <p:nvPicPr>
          <p:cNvPr id="12" name="Imagem 11" descr="faixa-sos-municípios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1058057">
            <a:off x="18320" y="3108828"/>
            <a:ext cx="5072066" cy="634013"/>
          </a:xfrm>
          <a:prstGeom prst="rect">
            <a:avLst/>
          </a:prstGeom>
        </p:spPr>
      </p:pic>
      <p:pic>
        <p:nvPicPr>
          <p:cNvPr id="10" name="Imagem 9" descr="novo pacto federativo ja-01.jpg"/>
          <p:cNvPicPr>
            <a:picLocks noChangeAspect="1"/>
          </p:cNvPicPr>
          <p:nvPr/>
        </p:nvPicPr>
        <p:blipFill>
          <a:blip r:embed="rId10" cstate="print"/>
          <a:srcRect r="392"/>
          <a:stretch>
            <a:fillRect/>
          </a:stretch>
        </p:blipFill>
        <p:spPr>
          <a:xfrm>
            <a:off x="4571956" y="642919"/>
            <a:ext cx="4572043" cy="114300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68A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646112" y="1714488"/>
            <a:ext cx="84978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002D5A"/>
            </a:prstShdw>
          </a:effectLst>
        </p:spPr>
        <p:txBody>
          <a:bodyPr>
            <a:spAutoFit/>
          </a:bodyPr>
          <a:lstStyle/>
          <a:p>
            <a:pPr algn="l"/>
            <a:r>
              <a:rPr lang="pt-BR" sz="1800"/>
              <a:t>	</a:t>
            </a:r>
            <a:endParaRPr lang="pt-BR" sz="1800" b="0"/>
          </a:p>
        </p:txBody>
      </p:sp>
      <p:pic>
        <p:nvPicPr>
          <p:cNvPr id="7" name="Imagem 6" descr="paralisacao11abril2_z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5739"/>
            <a:ext cx="5144372" cy="343226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9" name="CaixaDeTexto 8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chemeClr val="bg1"/>
                </a:solidFill>
              </a:rPr>
              <a:t>MOVIMENTOS E PARTICAPAÇÃO NAS MARCHAS DE </a:t>
            </a:r>
            <a:r>
              <a:rPr lang="pt-BR" sz="3200" b="1">
                <a:solidFill>
                  <a:schemeClr val="bg1"/>
                </a:solidFill>
              </a:rPr>
              <a:t>PREFEITOS </a:t>
            </a:r>
            <a:r>
              <a:rPr lang="pt-BR" sz="3200" b="1" smtClean="0">
                <a:solidFill>
                  <a:schemeClr val="bg1"/>
                </a:solidFill>
              </a:rPr>
              <a:t>À </a:t>
            </a:r>
            <a:r>
              <a:rPr lang="pt-BR" sz="3200" b="1" dirty="0">
                <a:solidFill>
                  <a:schemeClr val="bg1"/>
                </a:solidFill>
              </a:rPr>
              <a:t>BRASÍLIA</a:t>
            </a:r>
          </a:p>
        </p:txBody>
      </p:sp>
      <p:pic>
        <p:nvPicPr>
          <p:cNvPr id="11" name="Imagem 10" descr="MARCHA201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2772" y="3714728"/>
            <a:ext cx="4711228" cy="3143272"/>
          </a:xfrm>
          <a:prstGeom prst="rect">
            <a:avLst/>
          </a:prstGeom>
        </p:spPr>
      </p:pic>
      <p:pic>
        <p:nvPicPr>
          <p:cNvPr id="13" name="Imagem 12" descr="MARCHA2014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6334" y="1071546"/>
            <a:ext cx="4417666" cy="3143248"/>
          </a:xfrm>
          <a:prstGeom prst="rect">
            <a:avLst/>
          </a:prstGeom>
        </p:spPr>
      </p:pic>
      <p:pic>
        <p:nvPicPr>
          <p:cNvPr id="12" name="Imagem 11" descr="MARCHA20146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2976" y="2000240"/>
            <a:ext cx="4357718" cy="29074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9876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" y="1071546"/>
            <a:ext cx="9144000" cy="1221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m 20" descr="TCMILHEUS2_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050" y="1000108"/>
            <a:ext cx="3650252" cy="2571768"/>
          </a:xfrm>
          <a:prstGeom prst="rect">
            <a:avLst/>
          </a:prstGeom>
        </p:spPr>
      </p:pic>
      <p:pic>
        <p:nvPicPr>
          <p:cNvPr id="20" name="Imagem 19" descr="TCMILHEUS_z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8" y="1071569"/>
            <a:ext cx="3428992" cy="2571745"/>
          </a:xfrm>
          <a:prstGeom prst="rect">
            <a:avLst/>
          </a:prstGeom>
        </p:spPr>
      </p:pic>
      <p:pic>
        <p:nvPicPr>
          <p:cNvPr id="14" name="Imagem 13" descr="capacitacontabilidade_z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64631"/>
            <a:ext cx="4786314" cy="3193370"/>
          </a:xfrm>
          <a:prstGeom prst="rect">
            <a:avLst/>
          </a:prstGeom>
        </p:spPr>
      </p:pic>
      <p:pic>
        <p:nvPicPr>
          <p:cNvPr id="15" name="Imagem 14" descr="capacitacontabilidadez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5767" y="3643314"/>
            <a:ext cx="4818265" cy="3214686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solidFill>
            <a:srgbClr val="00808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endParaRPr lang="pt-BR" sz="800" dirty="0">
              <a:solidFill>
                <a:schemeClr val="bg1"/>
              </a:solidFill>
            </a:endParaRPr>
          </a:p>
          <a:p>
            <a:pPr>
              <a:spcBef>
                <a:spcPts val="0"/>
              </a:spcBef>
            </a:pPr>
            <a:r>
              <a:rPr lang="pt-BR" sz="2800" dirty="0">
                <a:solidFill>
                  <a:schemeClr val="bg1"/>
                </a:solidFill>
              </a:rPr>
              <a:t>ENCONTROS REGIONAIS DE ORIENTAÇÃO DO TCM/BA COM         GESTORES MUNICIPAIS</a:t>
            </a:r>
          </a:p>
        </p:txBody>
      </p:sp>
      <p:pic>
        <p:nvPicPr>
          <p:cNvPr id="13" name="Imagem 12" descr="TCMJEQUIE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071546"/>
            <a:ext cx="4135438" cy="2752651"/>
          </a:xfrm>
          <a:prstGeom prst="rect">
            <a:avLst/>
          </a:prstGeom>
        </p:spPr>
      </p:pic>
      <p:pic>
        <p:nvPicPr>
          <p:cNvPr id="19" name="Imagem 18" descr="capacita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535411">
            <a:off x="1015711" y="3106417"/>
            <a:ext cx="2019116" cy="973550"/>
          </a:xfrm>
          <a:prstGeom prst="rect">
            <a:avLst/>
          </a:prstGeom>
        </p:spPr>
      </p:pic>
      <p:pic>
        <p:nvPicPr>
          <p:cNvPr id="11" name="Imagem 10" descr="tcmbarreiras3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7488" y="2786058"/>
            <a:ext cx="2857519" cy="21431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6"/>
          <p:cNvSpPr txBox="1">
            <a:spLocks noChangeArrowheads="1"/>
          </p:cNvSpPr>
          <p:nvPr/>
        </p:nvSpPr>
        <p:spPr bwMode="auto">
          <a:xfrm>
            <a:off x="3000364" y="3786190"/>
            <a:ext cx="5238914" cy="1171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just" fontAlgn="auto">
              <a:lnSpc>
                <a:spcPct val="70000"/>
              </a:lnSpc>
              <a:spcAft>
                <a:spcPts val="0"/>
              </a:spcAft>
              <a:defRPr/>
            </a:pPr>
            <a:r>
              <a:rPr lang="pt-BR" sz="2000" i="1" dirty="0"/>
              <a:t>Art. 18. A organização político-administrativa da República Federativa do Brasil compreende a União, os Estados, o Distrito Federal e os Municípios, todos autônomos, nos termos desta Constituição.(CF/1988)</a:t>
            </a:r>
            <a:endParaRPr lang="pt-BR" sz="2000" i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467544" y="1124744"/>
            <a:ext cx="842493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pt-BR" sz="2800" dirty="0">
                <a:latin typeface="Cambria" pitchFamily="18" charset="0"/>
              </a:rPr>
              <a:t>A partir da Constituição Federal de 1988 os Municípios foram elevados a condição de entes federados autônomos e com isso, passou a ocorrer uma constante descentralização da execução das políticas públicas.</a:t>
            </a:r>
            <a:endParaRPr lang="pt-BR" sz="2800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8118" y="4159866"/>
            <a:ext cx="5181600" cy="2695575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268A9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 descr="15162589614_1fe3058e60_z.jpg"/>
          <p:cNvPicPr>
            <a:picLocks noChangeAspect="1"/>
          </p:cNvPicPr>
          <p:nvPr/>
        </p:nvPicPr>
        <p:blipFill>
          <a:blip r:embed="rId2"/>
          <a:srcRect b="21213"/>
          <a:stretch>
            <a:fillRect/>
          </a:stretch>
        </p:blipFill>
        <p:spPr>
          <a:xfrm>
            <a:off x="0" y="4470093"/>
            <a:ext cx="4564066" cy="2387907"/>
          </a:xfrm>
          <a:prstGeom prst="rect">
            <a:avLst/>
          </a:prstGeom>
        </p:spPr>
      </p:pic>
      <p:pic>
        <p:nvPicPr>
          <p:cNvPr id="6" name="Imagem 5" descr="15770308471_b71864d40a_z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6182" y="3283331"/>
            <a:ext cx="5357818" cy="3574669"/>
          </a:xfrm>
          <a:prstGeom prst="rect">
            <a:avLst/>
          </a:prstGeom>
        </p:spPr>
      </p:pic>
      <p:pic>
        <p:nvPicPr>
          <p:cNvPr id="4" name="Imagem 3" descr="15586719628_9f8c066ffb_z.jpg"/>
          <p:cNvPicPr>
            <a:picLocks noChangeAspect="1"/>
          </p:cNvPicPr>
          <p:nvPr/>
        </p:nvPicPr>
        <p:blipFill>
          <a:blip r:embed="rId4"/>
          <a:srcRect b="15122"/>
          <a:stretch>
            <a:fillRect/>
          </a:stretch>
        </p:blipFill>
        <p:spPr>
          <a:xfrm>
            <a:off x="0" y="2571744"/>
            <a:ext cx="3929058" cy="2214578"/>
          </a:xfrm>
          <a:prstGeom prst="rect">
            <a:avLst/>
          </a:prstGeom>
        </p:spPr>
      </p:pic>
      <p:pic>
        <p:nvPicPr>
          <p:cNvPr id="7" name="Imagem 6" descr="15596530878_203e686341_z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4778380" cy="3173143"/>
          </a:xfrm>
          <a:prstGeom prst="rect">
            <a:avLst/>
          </a:prstGeom>
        </p:spPr>
      </p:pic>
      <p:pic>
        <p:nvPicPr>
          <p:cNvPr id="8" name="Imagem 7" descr="15593845558_8d1d291d12_z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1802" y="1643050"/>
            <a:ext cx="3857652" cy="25617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Imagem 19" descr="logo-01.png"/>
          <p:cNvPicPr>
            <a:picLocks noChangeAspect="1"/>
          </p:cNvPicPr>
          <p:nvPr/>
        </p:nvPicPr>
        <p:blipFill>
          <a:blip r:embed="rId7" cstate="print"/>
          <a:srcRect t="11458" r="9972" b="9375"/>
          <a:stretch>
            <a:fillRect/>
          </a:stretch>
        </p:blipFill>
        <p:spPr>
          <a:xfrm>
            <a:off x="6564616" y="0"/>
            <a:ext cx="2579416" cy="3195327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/>
          <p:cNvSpPr txBox="1">
            <a:spLocks/>
          </p:cNvSpPr>
          <p:nvPr/>
        </p:nvSpPr>
        <p:spPr>
          <a:xfrm>
            <a:off x="1428728" y="-24"/>
            <a:ext cx="7715272" cy="2143140"/>
          </a:xfrm>
          <a:prstGeom prst="rect">
            <a:avLst/>
          </a:prstGeom>
          <a:solidFill>
            <a:srgbClr val="268A9E">
              <a:alpha val="50196"/>
            </a:srgb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    Reinauguração da sede </a:t>
            </a: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UPB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3200" dirty="0">
              <a:solidFill>
                <a:schemeClr val="bg1"/>
              </a:solidFill>
              <a:latin typeface="Arial Black" pitchFamily="34" charset="0"/>
              <a:ea typeface="+mj-ea"/>
              <a:cs typeface="+mj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Black" pitchFamily="34" charset="0"/>
              <a:ea typeface="+mj-ea"/>
              <a:cs typeface="+mj-cs"/>
            </a:endParaRPr>
          </a:p>
        </p:txBody>
      </p:sp>
      <p:pic>
        <p:nvPicPr>
          <p:cNvPr id="14" name="Imagem 13" descr="DSC_12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55075" y="5072074"/>
            <a:ext cx="2688958" cy="1785950"/>
          </a:xfrm>
          <a:prstGeom prst="rect">
            <a:avLst/>
          </a:prstGeom>
        </p:spPr>
      </p:pic>
      <p:pic>
        <p:nvPicPr>
          <p:cNvPr id="13" name="Imagem 12" descr="DSC_13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8442" y="2000240"/>
            <a:ext cx="4715558" cy="3131974"/>
          </a:xfrm>
          <a:prstGeom prst="rect">
            <a:avLst/>
          </a:prstGeom>
        </p:spPr>
      </p:pic>
      <p:pic>
        <p:nvPicPr>
          <p:cNvPr id="12" name="Imagem 11" descr="DSC_124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485641"/>
            <a:ext cx="3571868" cy="237235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143372" y="857232"/>
            <a:ext cx="4143404" cy="827083"/>
          </a:xfrm>
        </p:spPr>
        <p:txBody>
          <a:bodyPr>
            <a:normAutofit/>
          </a:bodyPr>
          <a:lstStyle/>
          <a:p>
            <a:r>
              <a:rPr lang="pt-BR" sz="2400" dirty="0">
                <a:solidFill>
                  <a:schemeClr val="bg1"/>
                </a:solidFill>
                <a:latin typeface="Arial Black" pitchFamily="34" charset="0"/>
              </a:rPr>
              <a:t>JUBILEU DE OURO</a:t>
            </a:r>
            <a:br>
              <a:rPr lang="pt-BR" sz="2400" dirty="0">
                <a:solidFill>
                  <a:schemeClr val="bg1"/>
                </a:solidFill>
                <a:latin typeface="Arial Black" pitchFamily="34" charset="0"/>
              </a:rPr>
            </a:br>
            <a:endParaRPr lang="pt-BR" sz="2400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11" name="Imagem 10" descr="IMG_204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36117" y="4500570"/>
            <a:ext cx="3536145" cy="2357430"/>
          </a:xfrm>
          <a:prstGeom prst="rect">
            <a:avLst/>
          </a:prstGeom>
        </p:spPr>
      </p:pic>
      <p:pic>
        <p:nvPicPr>
          <p:cNvPr id="16" name="Imagem 15" descr="selo_z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428736"/>
            <a:ext cx="4583301" cy="3110122"/>
          </a:xfrm>
          <a:prstGeom prst="rect">
            <a:avLst/>
          </a:prstGeom>
        </p:spPr>
      </p:pic>
      <p:pic>
        <p:nvPicPr>
          <p:cNvPr id="7" name="Imagem 6" descr="CINQUENTENARIO1_z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0980317">
            <a:off x="3073797" y="1497405"/>
            <a:ext cx="4206169" cy="2793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Imagem 3" descr="selo e marca upb-02.png"/>
          <p:cNvPicPr>
            <a:picLocks noChangeAspect="1"/>
          </p:cNvPicPr>
          <p:nvPr/>
        </p:nvPicPr>
        <p:blipFill>
          <a:blip r:embed="rId8" cstate="print"/>
          <a:srcRect l="11719" t="1088" r="14268" b="3207"/>
          <a:stretch>
            <a:fillRect/>
          </a:stretch>
        </p:blipFill>
        <p:spPr>
          <a:xfrm>
            <a:off x="7572396" y="0"/>
            <a:ext cx="1571604" cy="1459857"/>
          </a:xfrm>
          <a:prstGeom prst="rect">
            <a:avLst/>
          </a:prstGeom>
        </p:spPr>
      </p:pic>
      <p:pic>
        <p:nvPicPr>
          <p:cNvPr id="5" name="Imagem 4" descr="upb_GABY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0"/>
            <a:ext cx="1616772" cy="114300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bahiaja-noticia-18-07-2013-14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60" y="2285694"/>
            <a:ext cx="3143240" cy="2362500"/>
          </a:xfrm>
          <a:prstGeom prst="rect">
            <a:avLst/>
          </a:prstGeom>
        </p:spPr>
      </p:pic>
      <p:pic>
        <p:nvPicPr>
          <p:cNvPr id="5" name="Espaço Reservado para Conteúdo 4" descr="2_STAND_ENCONTRO DE NOVOS PREFEITOS 1 DIA TARDE (163)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500694" y="4000504"/>
            <a:ext cx="3643306" cy="2857495"/>
          </a:xfrm>
        </p:spPr>
      </p:pic>
      <p:pic>
        <p:nvPicPr>
          <p:cNvPr id="8" name="Imagem 7" descr="ENCONTRO DE PREFEITOS (157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095620"/>
            <a:ext cx="5643570" cy="3762380"/>
          </a:xfrm>
          <a:prstGeom prst="rect">
            <a:avLst/>
          </a:prstGeom>
        </p:spPr>
      </p:pic>
      <p:pic>
        <p:nvPicPr>
          <p:cNvPr id="10" name="Imagem 9" descr="8171424881_063085aa3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4643438" cy="3092530"/>
          </a:xfrm>
          <a:prstGeom prst="rect">
            <a:avLst/>
          </a:prstGeom>
        </p:spPr>
      </p:pic>
      <p:pic>
        <p:nvPicPr>
          <p:cNvPr id="4" name="Imagem 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0"/>
            <a:ext cx="4572000" cy="2699345"/>
          </a:xfrm>
          <a:prstGeom prst="rect">
            <a:avLst/>
          </a:prstGeom>
          <a:solidFill>
            <a:srgbClr val="008080"/>
          </a:solidFill>
          <a:ln w="9525">
            <a:noFill/>
            <a:miter lim="800000"/>
            <a:headEnd/>
            <a:tailEnd/>
          </a:ln>
        </p:spPr>
      </p:pic>
      <p:pic>
        <p:nvPicPr>
          <p:cNvPr id="11" name="Imagem 10" descr="abc_0136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71670" y="2500306"/>
            <a:ext cx="4151447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10943528553_5117338c4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1672" y="3786190"/>
            <a:ext cx="4612328" cy="3071810"/>
          </a:xfrm>
          <a:prstGeom prst="rect">
            <a:avLst/>
          </a:prstGeom>
        </p:spPr>
      </p:pic>
      <p:pic>
        <p:nvPicPr>
          <p:cNvPr id="10" name="Imagem 9" descr="10947195875_892d52ddf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765470"/>
            <a:ext cx="4643439" cy="3092530"/>
          </a:xfrm>
          <a:prstGeom prst="rect">
            <a:avLst/>
          </a:prstGeom>
        </p:spPr>
      </p:pic>
      <p:pic>
        <p:nvPicPr>
          <p:cNvPr id="11" name="Imagem 10" descr="2ENCONTRO2_z.jpg"/>
          <p:cNvPicPr>
            <a:picLocks noChangeAspect="1"/>
          </p:cNvPicPr>
          <p:nvPr/>
        </p:nvPicPr>
        <p:blipFill>
          <a:blip r:embed="rId4"/>
          <a:srcRect t="23654"/>
          <a:stretch>
            <a:fillRect/>
          </a:stretch>
        </p:blipFill>
        <p:spPr>
          <a:xfrm>
            <a:off x="0" y="0"/>
            <a:ext cx="6732000" cy="3429119"/>
          </a:xfrm>
          <a:prstGeom prst="rect">
            <a:avLst/>
          </a:prstGeom>
        </p:spPr>
      </p:pic>
      <p:pic>
        <p:nvPicPr>
          <p:cNvPr id="13" name="Imagem 12" descr="banner jac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18252" y="1785926"/>
            <a:ext cx="6125748" cy="2052000"/>
          </a:xfrm>
          <a:prstGeom prst="rect">
            <a:avLst/>
          </a:prstGeom>
        </p:spPr>
      </p:pic>
      <p:pic>
        <p:nvPicPr>
          <p:cNvPr id="12" name="Imagem 11" descr="2ENCONTRO3_z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150929">
            <a:off x="2510651" y="2075738"/>
            <a:ext cx="1652548" cy="1102559"/>
          </a:xfrm>
          <a:prstGeom prst="rect">
            <a:avLst/>
          </a:prstGeom>
        </p:spPr>
      </p:pic>
      <p:pic>
        <p:nvPicPr>
          <p:cNvPr id="15" name="Imagem 14" descr="2ENCONTRO5_z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0556873">
            <a:off x="1042737" y="3270992"/>
            <a:ext cx="1484671" cy="990554"/>
          </a:xfrm>
          <a:prstGeom prst="rect">
            <a:avLst/>
          </a:prstGeom>
        </p:spPr>
      </p:pic>
      <p:pic>
        <p:nvPicPr>
          <p:cNvPr id="16" name="Imagem 15" descr="2encontro 1 dia encerramento 198.JPG"/>
          <p:cNvPicPr>
            <a:picLocks noChangeAspect="1"/>
          </p:cNvPicPr>
          <p:nvPr/>
        </p:nvPicPr>
        <p:blipFill>
          <a:blip r:embed="rId8" cstate="print"/>
          <a:srcRect r="14795"/>
          <a:stretch>
            <a:fillRect/>
          </a:stretch>
        </p:blipFill>
        <p:spPr>
          <a:xfrm>
            <a:off x="0" y="2428868"/>
            <a:ext cx="2714611" cy="2143116"/>
          </a:xfrm>
          <a:prstGeom prst="rect">
            <a:avLst/>
          </a:prstGeom>
        </p:spPr>
      </p:pic>
      <p:pic>
        <p:nvPicPr>
          <p:cNvPr id="17" name="Imagem 16" descr="IMG_0764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215074" y="0"/>
            <a:ext cx="2928926" cy="1952617"/>
          </a:xfrm>
          <a:prstGeom prst="rect">
            <a:avLst/>
          </a:prstGeom>
        </p:spPr>
      </p:pic>
      <p:pic>
        <p:nvPicPr>
          <p:cNvPr id="4" name="Imagem 3" descr="2ENCONTRO_z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1515169">
            <a:off x="2315975" y="3475011"/>
            <a:ext cx="1828640" cy="1220046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m 20" descr="fundo.jpg"/>
          <p:cNvPicPr>
            <a:picLocks noChangeAspect="1"/>
          </p:cNvPicPr>
          <p:nvPr/>
        </p:nvPicPr>
        <p:blipFill>
          <a:blip r:embed="rId2" cstate="print"/>
          <a:srcRect l="816" t="14242" r="47819" b="15625"/>
          <a:stretch>
            <a:fillRect/>
          </a:stretch>
        </p:blipFill>
        <p:spPr>
          <a:xfrm rot="5400000">
            <a:off x="1142999" y="-1142999"/>
            <a:ext cx="6858001" cy="9143999"/>
          </a:xfrm>
          <a:prstGeom prst="rect">
            <a:avLst/>
          </a:prstGeom>
        </p:spPr>
      </p:pic>
      <p:pic>
        <p:nvPicPr>
          <p:cNvPr id="19" name="Imagem 18" descr="3ENCONTRO6_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3174" y="3000372"/>
            <a:ext cx="4390007" cy="2928958"/>
          </a:xfrm>
          <a:prstGeom prst="rect">
            <a:avLst/>
          </a:prstGeom>
        </p:spPr>
      </p:pic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646112" y="1714488"/>
            <a:ext cx="84978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002D5A"/>
            </a:prstShdw>
          </a:effectLst>
        </p:spPr>
        <p:txBody>
          <a:bodyPr>
            <a:spAutoFit/>
          </a:bodyPr>
          <a:lstStyle/>
          <a:p>
            <a:pPr algn="l"/>
            <a:r>
              <a:rPr lang="pt-BR" sz="1800"/>
              <a:t>	</a:t>
            </a:r>
            <a:endParaRPr lang="pt-BR" sz="1800" b="0"/>
          </a:p>
        </p:txBody>
      </p:sp>
      <p:pic>
        <p:nvPicPr>
          <p:cNvPr id="9" name="Imagem 8" descr="logo_png-01.png"/>
          <p:cNvPicPr>
            <a:picLocks noChangeAspect="1"/>
          </p:cNvPicPr>
          <p:nvPr/>
        </p:nvPicPr>
        <p:blipFill>
          <a:blip r:embed="rId4" cstate="print"/>
          <a:srcRect l="5999" t="17071" r="6001" b="17993"/>
          <a:stretch>
            <a:fillRect/>
          </a:stretch>
        </p:blipFill>
        <p:spPr>
          <a:xfrm>
            <a:off x="0" y="0"/>
            <a:ext cx="2928958" cy="3057198"/>
          </a:xfrm>
          <a:prstGeom prst="rect">
            <a:avLst/>
          </a:prstGeom>
        </p:spPr>
      </p:pic>
      <p:pic>
        <p:nvPicPr>
          <p:cNvPr id="10" name="Imagem 9" descr="3ENCONTRO1_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072066" y="0"/>
            <a:ext cx="4071934" cy="2645776"/>
          </a:xfrm>
          <a:prstGeom prst="rect">
            <a:avLst/>
          </a:prstGeom>
        </p:spPr>
      </p:pic>
      <p:pic>
        <p:nvPicPr>
          <p:cNvPr id="11" name="Imagem 10" descr="3ENCONTRO2_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429132"/>
            <a:ext cx="3640459" cy="2428868"/>
          </a:xfrm>
          <a:prstGeom prst="rect">
            <a:avLst/>
          </a:prstGeom>
        </p:spPr>
      </p:pic>
      <p:pic>
        <p:nvPicPr>
          <p:cNvPr id="13" name="Imagem 12" descr="3ENCONTRO4_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000372"/>
            <a:ext cx="3000363" cy="2001805"/>
          </a:xfrm>
          <a:prstGeom prst="rect">
            <a:avLst/>
          </a:prstGeom>
        </p:spPr>
      </p:pic>
      <p:pic>
        <p:nvPicPr>
          <p:cNvPr id="12" name="Imagem 11" descr="3ENCONTRO3_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65126" y="4738186"/>
            <a:ext cx="3177274" cy="2119838"/>
          </a:xfrm>
          <a:prstGeom prst="rect">
            <a:avLst/>
          </a:prstGeom>
        </p:spPr>
      </p:pic>
      <p:pic>
        <p:nvPicPr>
          <p:cNvPr id="14" name="Imagem 13" descr="3ENCONTRO5_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14678" y="4760848"/>
            <a:ext cx="3143272" cy="2097152"/>
          </a:xfrm>
          <a:prstGeom prst="rect">
            <a:avLst/>
          </a:prstGeom>
        </p:spPr>
      </p:pic>
      <p:pic>
        <p:nvPicPr>
          <p:cNvPr id="15" name="Imagem 14" descr="3ENCONTRO_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36587" y="2643182"/>
            <a:ext cx="3207413" cy="2139946"/>
          </a:xfrm>
          <a:prstGeom prst="rect">
            <a:avLst/>
          </a:prstGeom>
        </p:spPr>
      </p:pic>
      <p:pic>
        <p:nvPicPr>
          <p:cNvPr id="17" name="Imagem 16" descr="3ENCONTRO7_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772185">
            <a:off x="2800162" y="495449"/>
            <a:ext cx="4604117" cy="3071810"/>
          </a:xfrm>
          <a:prstGeom prst="rect">
            <a:avLst/>
          </a:prstGeom>
        </p:spPr>
      </p:pic>
      <p:pic>
        <p:nvPicPr>
          <p:cNvPr id="16" name="Imagem 15" descr="premio-01.jpg"/>
          <p:cNvPicPr>
            <a:picLocks noChangeAspect="1"/>
          </p:cNvPicPr>
          <p:nvPr/>
        </p:nvPicPr>
        <p:blipFill>
          <a:blip r:embed="rId12" cstate="print"/>
          <a:srcRect t="1"/>
          <a:stretch>
            <a:fillRect/>
          </a:stretch>
        </p:blipFill>
        <p:spPr>
          <a:xfrm>
            <a:off x="6000760" y="3172140"/>
            <a:ext cx="1643074" cy="1614182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Imagem 4" descr="21363225798_6f2b03cff9_z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63670" cy="3429000"/>
          </a:xfrm>
          <a:prstGeom prst="rect">
            <a:avLst/>
          </a:prstGeom>
        </p:spPr>
      </p:pic>
      <p:pic>
        <p:nvPicPr>
          <p:cNvPr id="4" name="Imagem 3" descr="logo4º ENCONTRO-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06112" y="0"/>
            <a:ext cx="4437888" cy="3453384"/>
          </a:xfrm>
          <a:prstGeom prst="rect">
            <a:avLst/>
          </a:prstGeom>
        </p:spPr>
      </p:pic>
      <p:pic>
        <p:nvPicPr>
          <p:cNvPr id="9" name="Imagem 8" descr="20928330124_6981d7736f_z.jpg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3857628"/>
            <a:ext cx="4500562" cy="3000372"/>
          </a:xfrm>
          <a:prstGeom prst="rect">
            <a:avLst/>
          </a:prstGeom>
        </p:spPr>
      </p:pic>
      <p:pic>
        <p:nvPicPr>
          <p:cNvPr id="10" name="Imagem 9" descr="IMG_6562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286249" y="3429000"/>
            <a:ext cx="4857752" cy="3429000"/>
          </a:xfrm>
          <a:prstGeom prst="rect">
            <a:avLst/>
          </a:prstGeom>
        </p:spPr>
      </p:pic>
      <p:pic>
        <p:nvPicPr>
          <p:cNvPr id="8" name="Imagem 7" descr="IMG_6474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43042" y="4243488"/>
            <a:ext cx="4357686" cy="26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Imagem 10" descr="IMG_7369.JPG"/>
          <p:cNvPicPr/>
          <p:nvPr/>
        </p:nvPicPr>
        <p:blipFill>
          <a:blip r:embed="rId7" cstate="print"/>
          <a:srcRect t="23077" b="18610"/>
          <a:stretch>
            <a:fillRect/>
          </a:stretch>
        </p:blipFill>
        <p:spPr>
          <a:xfrm>
            <a:off x="-71437" y="2357430"/>
            <a:ext cx="5214941" cy="2160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7" descr="blimp-0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357222" y="4000504"/>
            <a:ext cx="8858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accent4">
                    <a:lumMod val="75000"/>
                  </a:schemeClr>
                </a:solidFill>
              </a:rPr>
              <a:t>AGUARDAMOS A PARTICIPAÇÃO DE TODOS OS PREFEITOS ELEITOS E REELEITOS 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4"/>
          <p:cNvSpPr txBox="1">
            <a:spLocks noChangeArrowheads="1"/>
          </p:cNvSpPr>
          <p:nvPr/>
        </p:nvSpPr>
        <p:spPr bwMode="auto">
          <a:xfrm>
            <a:off x="1714480" y="2928934"/>
            <a:ext cx="6072230" cy="208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10265A"/>
            </a:prstShdw>
          </a:effec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pt-BR" sz="2800" i="1" dirty="0"/>
              <a:t>Obrigada!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pt-BR" sz="2800" i="1" dirty="0"/>
              <a:t>Maria Quitéria Mendes de Jesus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pt-BR" sz="2800" dirty="0"/>
              <a:t>Presidente da UPB</a:t>
            </a:r>
          </a:p>
          <a:p>
            <a:pPr algn="ctr">
              <a:spcBef>
                <a:spcPct val="0"/>
              </a:spcBef>
            </a:pPr>
            <a:r>
              <a:rPr lang="pt-BR" sz="1800" dirty="0"/>
              <a:t>71 3115-5904</a:t>
            </a:r>
          </a:p>
          <a:p>
            <a:pPr algn="ctr">
              <a:spcBef>
                <a:spcPct val="0"/>
              </a:spcBef>
            </a:pPr>
            <a:r>
              <a:rPr lang="pt-BR" sz="1800" dirty="0"/>
              <a:t>upb@upb.org.br</a:t>
            </a:r>
          </a:p>
          <a:p>
            <a:pPr algn="ctr">
              <a:spcBef>
                <a:spcPct val="0"/>
              </a:spcBef>
            </a:pPr>
            <a:r>
              <a:rPr lang="pt-BR" sz="1800" dirty="0"/>
              <a:t>www.upb.org.br</a:t>
            </a:r>
            <a:endParaRPr lang="pt-BR" sz="1400" i="1" dirty="0"/>
          </a:p>
        </p:txBody>
      </p:sp>
      <p:pic>
        <p:nvPicPr>
          <p:cNvPr id="4" name="Imagem 3" descr="upb_GABY.png"/>
          <p:cNvPicPr>
            <a:picLocks noChangeAspect="1"/>
          </p:cNvPicPr>
          <p:nvPr/>
        </p:nvPicPr>
        <p:blipFill>
          <a:blip r:embed="rId2" cstate="print"/>
          <a:srcRect t="14803" b="11183"/>
          <a:stretch>
            <a:fillRect/>
          </a:stretch>
        </p:blipFill>
        <p:spPr>
          <a:xfrm>
            <a:off x="3214678" y="1214422"/>
            <a:ext cx="3143272" cy="164474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91368" y="4475293"/>
            <a:ext cx="1857815" cy="1479315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500034" y="2143116"/>
            <a:ext cx="842968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400"/>
              </a:spcAft>
            </a:pPr>
            <a:r>
              <a:rPr lang="pt-BR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Forma de organização através de associações que tem como finalidade conseguir benefícios comuns para seus associados por meio de ações coletivas. </a:t>
            </a:r>
          </a:p>
        </p:txBody>
      </p:sp>
      <p:sp>
        <p:nvSpPr>
          <p:cNvPr id="4" name="Retângulo 3"/>
          <p:cNvSpPr/>
          <p:nvPr/>
        </p:nvSpPr>
        <p:spPr>
          <a:xfrm>
            <a:off x="0" y="5429264"/>
            <a:ext cx="742952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400"/>
              </a:spcAft>
            </a:pPr>
            <a:r>
              <a:rPr lang="pt-BR" sz="2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Associações Municipalistas crescem em todo País. </a:t>
            </a:r>
          </a:p>
        </p:txBody>
      </p:sp>
      <p:sp>
        <p:nvSpPr>
          <p:cNvPr id="5" name="Retângulo 4"/>
          <p:cNvSpPr/>
          <p:nvPr/>
        </p:nvSpPr>
        <p:spPr>
          <a:xfrm>
            <a:off x="494305" y="3615641"/>
            <a:ext cx="807822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400"/>
              </a:spcAft>
            </a:pPr>
            <a:r>
              <a:rPr lang="pt-BR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prática, além de trazer vantagens para toda a sociedade, também permite uma rica troca de experiência entre os associados.</a:t>
            </a:r>
          </a:p>
        </p:txBody>
      </p:sp>
      <p:sp>
        <p:nvSpPr>
          <p:cNvPr id="3" name="Retângulo 2"/>
          <p:cNvSpPr/>
          <p:nvPr/>
        </p:nvSpPr>
        <p:spPr>
          <a:xfrm>
            <a:off x="1285852" y="1500174"/>
            <a:ext cx="307718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rgbClr val="00808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ASSOCIATIVISMO</a:t>
            </a:r>
            <a:r>
              <a:rPr lang="pt-BR" sz="3200" dirty="0">
                <a:solidFill>
                  <a:srgbClr val="00808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pt-BR" sz="3200" dirty="0">
              <a:solidFill>
                <a:srgbClr val="008080"/>
              </a:solidFill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285984" y="357166"/>
            <a:ext cx="6520238" cy="1018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r" fontAlgn="auto">
              <a:lnSpc>
                <a:spcPct val="70000"/>
              </a:lnSpc>
              <a:spcAft>
                <a:spcPts val="0"/>
              </a:spcAft>
              <a:defRPr/>
            </a:pPr>
            <a:r>
              <a:rPr lang="pt-BR" sz="2800" b="1" dirty="0"/>
              <a:t>OS NOVOS DESAFIOS PASSARAM A EXIGIR  UMA  ARTICULAÇÃO  ORGANIZADA  ENTRE O TERRITORIO E OS DEMAIS ATORES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artisticPastelsSmoot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107153" y="68062"/>
            <a:ext cx="2357398" cy="159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0316479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71472" y="1049316"/>
            <a:ext cx="8429684" cy="2808312"/>
          </a:xfrm>
        </p:spPr>
        <p:txBody>
          <a:bodyPr>
            <a:noAutofit/>
          </a:bodyPr>
          <a:lstStyle/>
          <a:p>
            <a:pPr algn="just"/>
            <a:r>
              <a:rPr lang="pt-BR" altLang="pt-BR" sz="2800" dirty="0"/>
              <a:t>                 A</a:t>
            </a:r>
            <a:r>
              <a:rPr lang="pt-BR" altLang="pt-BR" sz="2800" b="1" dirty="0"/>
              <a:t> </a:t>
            </a:r>
            <a:r>
              <a:rPr lang="pt-BR" altLang="pt-BR" sz="2800" dirty="0"/>
              <a:t>governança das </a:t>
            </a:r>
            <a:r>
              <a:rPr lang="pt-BR" altLang="pt-BR" sz="2800" b="1" dirty="0"/>
              <a:t>ASSOCIAÇÕES 	MUNICIPALISTAS </a:t>
            </a:r>
            <a:r>
              <a:rPr lang="pt-BR" altLang="pt-BR" sz="2800" dirty="0"/>
              <a:t>- arranjo organizativo único, de composição institucional, opera os processos de formulação e decisão estratégica. Organizam e coordenam a interação entre seus atores, os valores e princípios, de forma a gerar um excedente cooperativo, a aumentar a interdependência e a obter resultados. </a:t>
            </a:r>
            <a:endParaRPr lang="pt-BR" sz="2800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-32" y="5143512"/>
            <a:ext cx="7143800" cy="9286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pt-BR" sz="2000" b="1" dirty="0">
                <a:solidFill>
                  <a:schemeClr val="bg1"/>
                </a:solidFill>
                <a:latin typeface="+mn-lt"/>
              </a:rPr>
              <a:t>Abordagem mais adequada para compreender o desenvolvimento em sociedades plurais, complexas e dinâmicas.</a:t>
            </a:r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142844" y="3857628"/>
            <a:ext cx="8715436" cy="15121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GOVERNANÇA = como se governa, como atividades interdependentes são organizadas e decisões coletivas</a:t>
            </a:r>
          </a:p>
          <a:p>
            <a:pPr marL="0" marR="0" lvl="0" indent="0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são tomadas.</a:t>
            </a:r>
          </a:p>
        </p:txBody>
      </p:sp>
    </p:spTree>
    <p:extLst>
      <p:ext uri="{BB962C8B-B14F-4D97-AF65-F5344CB8AC3E}">
        <p14:creationId xmlns:p14="http://schemas.microsoft.com/office/powerpoint/2010/main" xmlns="" val="33386264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857356" y="500042"/>
            <a:ext cx="6858048" cy="854025"/>
          </a:xfrm>
        </p:spPr>
        <p:txBody>
          <a:bodyPr>
            <a:normAutofit fontScale="90000"/>
          </a:bodyPr>
          <a:lstStyle/>
          <a:p>
            <a:r>
              <a:rPr lang="pt-BR" sz="3600" dirty="0">
                <a:latin typeface="+mn-lt"/>
              </a:rPr>
              <a:t>	GOVERNANÇA</a:t>
            </a:r>
            <a:r>
              <a:rPr lang="pt-BR" sz="3200" dirty="0">
                <a:latin typeface="+mn-lt"/>
              </a:rPr>
              <a:t> </a:t>
            </a:r>
            <a:br>
              <a:rPr lang="pt-BR" sz="3200" dirty="0">
                <a:latin typeface="+mn-lt"/>
              </a:rPr>
            </a:br>
            <a:r>
              <a:rPr lang="pt-BR" sz="3200" dirty="0">
                <a:latin typeface="+mn-lt"/>
              </a:rPr>
              <a:t>DAS ASSOCIAÇÕES MUNICIPALISTAS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57158" y="1785926"/>
            <a:ext cx="8501122" cy="3429024"/>
          </a:xfrm>
        </p:spPr>
        <p:txBody>
          <a:bodyPr>
            <a:noAutofit/>
          </a:bodyPr>
          <a:lstStyle/>
          <a:p>
            <a:r>
              <a:rPr lang="pt-BR" altLang="pt-BR" sz="2800" dirty="0">
                <a:solidFill>
                  <a:schemeClr val="tx1"/>
                </a:solidFill>
              </a:rPr>
              <a:t>          Liderança efetiva;</a:t>
            </a:r>
          </a:p>
          <a:p>
            <a:r>
              <a:rPr lang="pt-BR" altLang="pt-BR" sz="2800" dirty="0">
                <a:solidFill>
                  <a:schemeClr val="tx1"/>
                </a:solidFill>
              </a:rPr>
              <a:t>   Transparência e prestação de contas;</a:t>
            </a:r>
          </a:p>
          <a:p>
            <a:r>
              <a:rPr lang="pt-BR" altLang="pt-BR" sz="2800" dirty="0">
                <a:solidFill>
                  <a:schemeClr val="tx1"/>
                </a:solidFill>
              </a:rPr>
              <a:t>Participação ativa em todas as instâncias de governo;</a:t>
            </a:r>
          </a:p>
          <a:p>
            <a:r>
              <a:rPr lang="pt-BR" altLang="pt-BR" sz="2800" dirty="0">
                <a:solidFill>
                  <a:schemeClr val="tx1"/>
                </a:solidFill>
              </a:rPr>
              <a:t>Objetivos e ações alinhados com a missão, coordenados entre si;</a:t>
            </a:r>
          </a:p>
          <a:p>
            <a:r>
              <a:rPr lang="pt-BR" altLang="pt-BR" sz="2800" dirty="0">
                <a:solidFill>
                  <a:schemeClr val="tx1"/>
                </a:solidFill>
              </a:rPr>
              <a:t>Conhecimento das necessidades dos municípios;</a:t>
            </a:r>
          </a:p>
          <a:p>
            <a:r>
              <a:rPr lang="pt-BR" altLang="pt-BR" sz="2800" dirty="0">
                <a:solidFill>
                  <a:schemeClr val="tx1"/>
                </a:solidFill>
              </a:rPr>
              <a:t>Consenso e cooperação entre todos os atores. 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88224" y="5013176"/>
            <a:ext cx="2383949" cy="158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189822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85861"/>
          </a:xfrm>
          <a:solidFill>
            <a:srgbClr val="008080">
              <a:alpha val="54902"/>
            </a:srgbClr>
          </a:solidFill>
        </p:spPr>
        <p:txBody>
          <a:bodyPr>
            <a:normAutofit/>
          </a:bodyPr>
          <a:lstStyle/>
          <a:p>
            <a:r>
              <a:rPr lang="pt-BR" sz="2800" b="1" dirty="0">
                <a:solidFill>
                  <a:schemeClr val="bg1"/>
                </a:solidFill>
                <a:latin typeface="+mn-lt"/>
              </a:rPr>
              <a:t>                          	 ESTRUTURA DA GOVERNANÇA    					MUNICIPALISTA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1214422"/>
            <a:ext cx="9144000" cy="1944786"/>
          </a:xfrm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pt-BR" sz="2800" b="1" dirty="0"/>
              <a:t>      NACIONAL </a:t>
            </a:r>
          </a:p>
          <a:p>
            <a:pPr marL="0" indent="0">
              <a:buNone/>
            </a:pPr>
            <a:r>
              <a:rPr lang="pt-BR" sz="2800" dirty="0"/>
              <a:t>   Associação Brasileira de Municípios - ABM</a:t>
            </a:r>
          </a:p>
          <a:p>
            <a:pPr marL="0" indent="0">
              <a:buNone/>
            </a:pPr>
            <a:r>
              <a:rPr lang="pt-BR" sz="2800" dirty="0"/>
              <a:t>   Confederação Nacional de Municípios - CNM</a:t>
            </a:r>
          </a:p>
          <a:p>
            <a:pPr marL="0" indent="0">
              <a:buNone/>
            </a:pPr>
            <a:r>
              <a:rPr lang="pt-BR" sz="2800" dirty="0"/>
              <a:t>   Frente Nacional de Prefeitos - FNP</a:t>
            </a:r>
          </a:p>
        </p:txBody>
      </p:sp>
      <p:sp>
        <p:nvSpPr>
          <p:cNvPr id="4" name="Espaço Reservado para Conteúdo 2"/>
          <p:cNvSpPr txBox="1">
            <a:spLocks/>
          </p:cNvSpPr>
          <p:nvPr/>
        </p:nvSpPr>
        <p:spPr>
          <a:xfrm>
            <a:off x="0" y="3143248"/>
            <a:ext cx="9144000" cy="1143008"/>
          </a:xfrm>
          <a:prstGeom prst="rect">
            <a:avLst/>
          </a:prstGeom>
          <a:solidFill>
            <a:srgbClr val="009999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Autofit/>
          </a:bodyPr>
          <a:lstStyle/>
          <a:p>
            <a:pPr marR="0" lvl="0" defTabSz="685800" fontAlgn="auto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</a:t>
            </a:r>
            <a:r>
              <a:rPr lang="pt-BR" sz="2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ESTADUAL </a:t>
            </a:r>
          </a:p>
          <a:p>
            <a:pPr marR="0" lvl="0" defTabSz="685800" fontAlgn="auto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BR" sz="2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  BAHIA -  União dos Municípios da Bahia - UPB</a:t>
            </a: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0" y="4286256"/>
            <a:ext cx="9144000" cy="1143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</a:t>
            </a:r>
            <a:r>
              <a:rPr lang="pt-BR" sz="2800" b="1" dirty="0">
                <a:latin typeface="+mj-lt"/>
                <a:ea typeface="+mj-ea"/>
                <a:cs typeface="+mj-cs"/>
              </a:rPr>
              <a:t>REGIONAL (Bahia)</a:t>
            </a:r>
          </a:p>
          <a:p>
            <a:pPr indent="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pt-BR" sz="2800" dirty="0">
                <a:latin typeface="+mj-lt"/>
                <a:ea typeface="+mj-ea"/>
                <a:cs typeface="+mj-cs"/>
              </a:rPr>
              <a:t>   15 Associações Regionais de Municípios    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64288" y="1708195"/>
            <a:ext cx="1584176" cy="79208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35161" y="3186481"/>
            <a:ext cx="2042429" cy="102121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75888" y="4454512"/>
            <a:ext cx="1656184" cy="82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186206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2" name="Text Box 30"/>
          <p:cNvSpPr txBox="1">
            <a:spLocks noChangeArrowheads="1"/>
          </p:cNvSpPr>
          <p:nvPr/>
        </p:nvSpPr>
        <p:spPr bwMode="auto">
          <a:xfrm>
            <a:off x="71438" y="5357826"/>
            <a:ext cx="564357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ESTADO DA BAHIA - 2016 </a:t>
            </a:r>
          </a:p>
          <a:p>
            <a:r>
              <a:rPr lang="pt-BR" sz="2400" b="1" dirty="0">
                <a:solidFill>
                  <a:schemeClr val="bg1"/>
                </a:solidFill>
              </a:rPr>
              <a:t>ASSOCIAÇÕES MUNICIPALISTAS</a:t>
            </a:r>
          </a:p>
        </p:txBody>
      </p:sp>
      <p:sp>
        <p:nvSpPr>
          <p:cNvPr id="5" name="Text Box 30"/>
          <p:cNvSpPr txBox="1">
            <a:spLocks noChangeArrowheads="1"/>
          </p:cNvSpPr>
          <p:nvPr/>
        </p:nvSpPr>
        <p:spPr bwMode="auto">
          <a:xfrm>
            <a:off x="7166630" y="1985744"/>
            <a:ext cx="2009614" cy="646331"/>
          </a:xfrm>
          <a:prstGeom prst="rect">
            <a:avLst/>
          </a:prstGeom>
          <a:solidFill>
            <a:srgbClr val="268A9E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</a:rPr>
              <a:t>27 </a:t>
            </a:r>
            <a:r>
              <a:rPr lang="pt-BR" sz="1600" dirty="0">
                <a:solidFill>
                  <a:schemeClr val="bg1"/>
                </a:solidFill>
              </a:rPr>
              <a:t>TERRITÓRIOS DE IDENTIDADE</a:t>
            </a:r>
          </a:p>
        </p:txBody>
      </p:sp>
      <p:sp>
        <p:nvSpPr>
          <p:cNvPr id="6" name="Text Box 30"/>
          <p:cNvSpPr txBox="1">
            <a:spLocks noChangeArrowheads="1"/>
          </p:cNvSpPr>
          <p:nvPr/>
        </p:nvSpPr>
        <p:spPr bwMode="auto">
          <a:xfrm>
            <a:off x="6676709" y="3815606"/>
            <a:ext cx="2482099" cy="646331"/>
          </a:xfrm>
          <a:prstGeom prst="rect">
            <a:avLst/>
          </a:prstGeom>
          <a:solidFill>
            <a:srgbClr val="268A9E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</a:rPr>
              <a:t>15</a:t>
            </a:r>
            <a:r>
              <a:rPr lang="pt-BR" sz="1600" dirty="0">
                <a:solidFill>
                  <a:schemeClr val="bg1"/>
                </a:solidFill>
              </a:rPr>
              <a:t> ASSOCIAÇÕES REGIONAIS DE MUNICÍPIOS</a:t>
            </a:r>
          </a:p>
        </p:txBody>
      </p:sp>
      <p:sp>
        <p:nvSpPr>
          <p:cNvPr id="7" name="Text Box 30"/>
          <p:cNvSpPr txBox="1">
            <a:spLocks noChangeArrowheads="1"/>
          </p:cNvSpPr>
          <p:nvPr/>
        </p:nvSpPr>
        <p:spPr bwMode="auto">
          <a:xfrm>
            <a:off x="6637845" y="4679001"/>
            <a:ext cx="2498576" cy="646331"/>
          </a:xfrm>
          <a:prstGeom prst="rect">
            <a:avLst/>
          </a:prstGeom>
          <a:solidFill>
            <a:srgbClr val="268A9E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</a:rPr>
              <a:t>35</a:t>
            </a:r>
            <a:r>
              <a:rPr lang="pt-BR" sz="1600" dirty="0">
                <a:solidFill>
                  <a:schemeClr val="bg1"/>
                </a:solidFill>
              </a:rPr>
              <a:t> CONSÓRCIOS PÚBLICOS  INTERMUNICIPAIS</a:t>
            </a:r>
          </a:p>
        </p:txBody>
      </p:sp>
      <p:sp>
        <p:nvSpPr>
          <p:cNvPr id="8" name="Text Box 30"/>
          <p:cNvSpPr txBox="1">
            <a:spLocks noChangeArrowheads="1"/>
          </p:cNvSpPr>
          <p:nvPr/>
        </p:nvSpPr>
        <p:spPr bwMode="auto">
          <a:xfrm>
            <a:off x="7379171" y="1267383"/>
            <a:ext cx="1779637" cy="400110"/>
          </a:xfrm>
          <a:prstGeom prst="rect">
            <a:avLst/>
          </a:prstGeom>
          <a:solidFill>
            <a:srgbClr val="268A9E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</a:rPr>
              <a:t>417</a:t>
            </a:r>
            <a:r>
              <a:rPr lang="pt-BR" sz="1600" dirty="0">
                <a:solidFill>
                  <a:schemeClr val="bg1"/>
                </a:solidFill>
              </a:rPr>
              <a:t> MUNICÍPIOS</a:t>
            </a:r>
          </a:p>
        </p:txBody>
      </p:sp>
      <p:sp>
        <p:nvSpPr>
          <p:cNvPr id="9" name="Text Box 30"/>
          <p:cNvSpPr txBox="1">
            <a:spLocks noChangeArrowheads="1"/>
          </p:cNvSpPr>
          <p:nvPr/>
        </p:nvSpPr>
        <p:spPr bwMode="auto">
          <a:xfrm>
            <a:off x="6680788" y="2950326"/>
            <a:ext cx="2483768" cy="707886"/>
          </a:xfrm>
          <a:prstGeom prst="rect">
            <a:avLst/>
          </a:prstGeom>
          <a:solidFill>
            <a:srgbClr val="268A9E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</a:rPr>
              <a:t>01</a:t>
            </a:r>
            <a:r>
              <a:rPr lang="pt-BR" sz="1600" dirty="0">
                <a:solidFill>
                  <a:schemeClr val="bg1"/>
                </a:solidFill>
              </a:rPr>
              <a:t> ASSOCIAÇÃO ESTADUAL  </a:t>
            </a:r>
            <a:r>
              <a:rPr lang="pt-BR" sz="2000" dirty="0">
                <a:solidFill>
                  <a:schemeClr val="bg1"/>
                </a:solidFill>
              </a:rPr>
              <a:t>UPB</a:t>
            </a:r>
          </a:p>
        </p:txBody>
      </p:sp>
      <p:sp>
        <p:nvSpPr>
          <p:cNvPr id="10" name="Text Box 30"/>
          <p:cNvSpPr txBox="1">
            <a:spLocks noChangeArrowheads="1"/>
          </p:cNvSpPr>
          <p:nvPr/>
        </p:nvSpPr>
        <p:spPr bwMode="auto">
          <a:xfrm>
            <a:off x="6676709" y="209649"/>
            <a:ext cx="2483768" cy="400110"/>
          </a:xfrm>
          <a:prstGeom prst="rect">
            <a:avLst/>
          </a:prstGeom>
          <a:solidFill>
            <a:srgbClr val="268A9E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</a:rPr>
              <a:t>15.203.934</a:t>
            </a:r>
            <a:r>
              <a:rPr lang="pt-BR" sz="1600" dirty="0">
                <a:solidFill>
                  <a:schemeClr val="bg1"/>
                </a:solidFill>
              </a:rPr>
              <a:t> HABITANTES</a:t>
            </a:r>
          </a:p>
        </p:txBody>
      </p:sp>
      <p:sp>
        <p:nvSpPr>
          <p:cNvPr id="11" name="Text Box 30"/>
          <p:cNvSpPr txBox="1">
            <a:spLocks noChangeArrowheads="1"/>
          </p:cNvSpPr>
          <p:nvPr/>
        </p:nvSpPr>
        <p:spPr bwMode="auto">
          <a:xfrm>
            <a:off x="7256663" y="738516"/>
            <a:ext cx="1920292" cy="400110"/>
          </a:xfrm>
          <a:prstGeom prst="rect">
            <a:avLst/>
          </a:prstGeom>
          <a:solidFill>
            <a:srgbClr val="268A9E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pt-BR" sz="2000" dirty="0">
                <a:solidFill>
                  <a:schemeClr val="bg1"/>
                </a:solidFill>
              </a:rPr>
              <a:t>564.733,081</a:t>
            </a:r>
            <a:r>
              <a:rPr lang="pt-BR" sz="2000" dirty="0"/>
              <a:t> </a:t>
            </a:r>
            <a:r>
              <a:rPr lang="pt-BR" sz="1800" dirty="0">
                <a:solidFill>
                  <a:schemeClr val="bg1"/>
                </a:solidFill>
              </a:rPr>
              <a:t>Km</a:t>
            </a:r>
            <a:r>
              <a:rPr lang="pt-BR" sz="1800" baseline="30000" dirty="0">
                <a:solidFill>
                  <a:schemeClr val="bg1"/>
                </a:solidFill>
              </a:rPr>
              <a:t>2</a:t>
            </a:r>
          </a:p>
        </p:txBody>
      </p:sp>
      <p:pic>
        <p:nvPicPr>
          <p:cNvPr id="12" name="Imagem 11" descr="_ASSOCIACOESmapamunicipio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0"/>
            <a:ext cx="6215106" cy="688674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6"/>
          <p:cNvSpPr txBox="1">
            <a:spLocks noChangeArrowheads="1"/>
          </p:cNvSpPr>
          <p:nvPr/>
        </p:nvSpPr>
        <p:spPr bwMode="auto">
          <a:xfrm>
            <a:off x="928662" y="692696"/>
            <a:ext cx="7929618" cy="2064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just" defTabSz="449263">
              <a:spcBef>
                <a:spcPts val="1125"/>
              </a:spcBef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00113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pt-BR" sz="3200" dirty="0"/>
              <a:t>            União dos Municípios da Bahia-   		UPB, associação civil, sem fins lucrativos, com caráter federativo, sem vínculo partidário, fundada em 13 de agosto de 1964.</a:t>
            </a:r>
            <a:endParaRPr lang="pt-BR" sz="3200" b="0" dirty="0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-32" y="3829955"/>
            <a:ext cx="846445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002D5A"/>
            </a:prstShdw>
          </a:effectLst>
        </p:spPr>
        <p:txBody>
          <a:bodyPr wrap="square">
            <a:spAutoFit/>
          </a:bodyPr>
          <a:lstStyle/>
          <a:p>
            <a:pPr algn="just"/>
            <a:r>
              <a:rPr lang="pt-BR" sz="2800" dirty="0"/>
              <a:t>“Representar e defender os Municípios da Bahia, fortalecer o Movimento Municipalista e contribuir para a excelência da gestão municipal”</a:t>
            </a:r>
            <a:endParaRPr lang="pt-BR" sz="2800" i="1" dirty="0"/>
          </a:p>
        </p:txBody>
      </p:sp>
      <p:sp>
        <p:nvSpPr>
          <p:cNvPr id="5" name="Retângulo 4"/>
          <p:cNvSpPr/>
          <p:nvPr/>
        </p:nvSpPr>
        <p:spPr>
          <a:xfrm>
            <a:off x="0" y="2928934"/>
            <a:ext cx="9144000" cy="857256"/>
          </a:xfrm>
          <a:prstGeom prst="rect">
            <a:avLst/>
          </a:prstGeom>
          <a:solidFill>
            <a:srgbClr val="33B3CD">
              <a:alpha val="78824"/>
            </a:srgbClr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defTabSz="685800">
              <a:lnSpc>
                <a:spcPct val="90000"/>
              </a:lnSpc>
              <a:spcBef>
                <a:spcPct val="0"/>
              </a:spcBef>
            </a:pPr>
            <a:r>
              <a:rPr lang="pt-BR" sz="2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	</a:t>
            </a:r>
            <a:r>
              <a:rPr lang="pt-BR" sz="2800" dirty="0">
                <a:solidFill>
                  <a:schemeClr val="bg1"/>
                </a:solidFill>
                <a:ea typeface="+mj-ea"/>
                <a:cs typeface="+mj-cs"/>
              </a:rPr>
              <a:t>MISSÃO</a:t>
            </a:r>
          </a:p>
        </p:txBody>
      </p:sp>
    </p:spTree>
    <p:extLst>
      <p:ext uri="{BB962C8B-B14F-4D97-AF65-F5344CB8AC3E}">
        <p14:creationId xmlns:p14="http://schemas.microsoft.com/office/powerpoint/2010/main" xmlns="" val="297629566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Tema1</Template>
  <TotalTime>14669</TotalTime>
  <Words>1280</Words>
  <Application>Microsoft Office PowerPoint</Application>
  <PresentationFormat>Apresentação na tela (4:3)</PresentationFormat>
  <Paragraphs>199</Paragraphs>
  <Slides>37</Slides>
  <Notes>8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37</vt:i4>
      </vt:variant>
    </vt:vector>
  </HeadingPairs>
  <TitlesOfParts>
    <vt:vector size="38" baseType="lpstr">
      <vt:lpstr>Tema do Office</vt:lpstr>
      <vt:lpstr>Slide 1</vt:lpstr>
      <vt:lpstr>Slide 2</vt:lpstr>
      <vt:lpstr>Slide 3</vt:lpstr>
      <vt:lpstr>Slide 4</vt:lpstr>
      <vt:lpstr>Slide 5</vt:lpstr>
      <vt:lpstr> GOVERNANÇA  DAS ASSOCIAÇÕES MUNICIPALISTAS</vt:lpstr>
      <vt:lpstr>                            ESTRUTURA DA GOVERNANÇA         MUNICIPALISTA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JUBILEU DE OURO </vt:lpstr>
      <vt:lpstr>Slide 32</vt:lpstr>
      <vt:lpstr>Slide 33</vt:lpstr>
      <vt:lpstr>Slide 34</vt:lpstr>
      <vt:lpstr>Slide 35</vt:lpstr>
      <vt:lpstr>Slide 36</vt:lpstr>
      <vt:lpstr>Slide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upb/jacira</dc:creator>
  <cp:lastModifiedBy>Jacira</cp:lastModifiedBy>
  <cp:revision>993</cp:revision>
  <dcterms:created xsi:type="dcterms:W3CDTF">2011-11-30T00:52:36Z</dcterms:created>
  <dcterms:modified xsi:type="dcterms:W3CDTF">2016-11-21T13:03:18Z</dcterms:modified>
</cp:coreProperties>
</file>