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84" r:id="rId3"/>
    <p:sldId id="288" r:id="rId4"/>
    <p:sldId id="290" r:id="rId5"/>
    <p:sldId id="291" r:id="rId6"/>
    <p:sldId id="287" r:id="rId7"/>
    <p:sldId id="293" r:id="rId8"/>
    <p:sldId id="294" r:id="rId9"/>
    <p:sldId id="295" r:id="rId10"/>
    <p:sldId id="297" r:id="rId11"/>
    <p:sldId id="299" r:id="rId12"/>
  </p:sldIdLst>
  <p:sldSz cx="12192000" cy="6858000"/>
  <p:notesSz cx="9942513" cy="6761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DS-LS" initials="C" lastIdx="5" clrIdx="0">
    <p:extLst>
      <p:ext uri="{19B8F6BF-5375-455C-9EA6-DF929625EA0E}">
        <p15:presenceInfo xmlns:p15="http://schemas.microsoft.com/office/powerpoint/2012/main" userId="CDS-L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808"/>
    <a:srgbClr val="EA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8339B-39AF-4BA3-8513-25BD95C65563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902FE-61E3-49A9-B08D-727FED031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145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no.veiga@Hotmail.com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ogo AMURC Novos Gestores Públic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516" y="146252"/>
            <a:ext cx="6426558" cy="446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05294" y="3979575"/>
            <a:ext cx="11584939" cy="2717334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Estratégico</a:t>
            </a:r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/>
              <a:t> </a:t>
            </a:r>
            <a:r>
              <a:rPr lang="pt-BR" sz="4000" b="1" dirty="0" smtClean="0">
                <a:solidFill>
                  <a:srgbClr val="002060"/>
                </a:solidFill>
              </a:rPr>
              <a:t>Consórcio de Desenvolvimento Sustentável do Litoral Sul, CDS-LS</a:t>
            </a:r>
            <a:endParaRPr lang="pt-BR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8374" y="624110"/>
            <a:ext cx="8911687" cy="1280890"/>
          </a:xfrm>
        </p:spPr>
        <p:txBody>
          <a:bodyPr/>
          <a:lstStyle/>
          <a:p>
            <a:pPr algn="ctr"/>
            <a:r>
              <a:rPr lang="pt-BR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CDS-LS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75007" y="1905000"/>
            <a:ext cx="9894753" cy="41768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002060"/>
                </a:solidFill>
              </a:rPr>
              <a:t>8</a:t>
            </a:r>
            <a:r>
              <a:rPr lang="pt-BR" b="1" dirty="0" smtClean="0">
                <a:solidFill>
                  <a:srgbClr val="002060"/>
                </a:solidFill>
              </a:rPr>
              <a:t>.	Realizar Convênio com a Secretaria de Desenvolvimento Rural – SDR, para Assistência Técnica aos produtores dos Municípios Consorciados;</a:t>
            </a:r>
          </a:p>
          <a:p>
            <a:pPr marL="0" indent="0" algn="just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9.	Efetuar Convênio </a:t>
            </a:r>
            <a:r>
              <a:rPr lang="pt-BR" b="1" dirty="0">
                <a:solidFill>
                  <a:srgbClr val="002060"/>
                </a:solidFill>
              </a:rPr>
              <a:t>com a Secretaria de Desenvolvimento Rural – </a:t>
            </a:r>
            <a:r>
              <a:rPr lang="pt-BR" b="1" dirty="0" smtClean="0">
                <a:solidFill>
                  <a:srgbClr val="002060"/>
                </a:solidFill>
              </a:rPr>
              <a:t>SDR, via Coordenadoria de Ação Regional – CAR, para elaboração dos Cadastros </a:t>
            </a:r>
            <a:r>
              <a:rPr lang="pt-BR" b="1" dirty="0">
                <a:solidFill>
                  <a:srgbClr val="002060"/>
                </a:solidFill>
              </a:rPr>
              <a:t>Estadual Florestal de Imóveis Rurais (CEFIR</a:t>
            </a:r>
            <a:r>
              <a:rPr lang="pt-BR" b="1" dirty="0" smtClean="0">
                <a:solidFill>
                  <a:srgbClr val="002060"/>
                </a:solidFill>
              </a:rPr>
              <a:t>);</a:t>
            </a:r>
          </a:p>
          <a:p>
            <a:pPr marL="0" indent="0" algn="just"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10.   Fortalecer a Federação – FECBAHIA;</a:t>
            </a:r>
          </a:p>
          <a:p>
            <a:pPr marL="0" indent="0" algn="just"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11. 	Desenvolver em parceria com AMURC, os Projetos da respectiva Associação, onde o Consórcio possa entrar como Instituição executora;</a:t>
            </a:r>
          </a:p>
          <a:p>
            <a:pPr marL="0" indent="0" algn="just"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12. Fortalecer as atividade do Programa AGIR-LS.</a:t>
            </a:r>
          </a:p>
          <a:p>
            <a:pPr marL="0" indent="0" algn="just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696" y="6081835"/>
            <a:ext cx="2633304" cy="776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89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sultado de imagem para foto associativ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327" y="1686869"/>
            <a:ext cx="7123398" cy="482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3863664" y="2678806"/>
            <a:ext cx="3812148" cy="9728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</a:t>
            </a:r>
            <a:endParaRPr lang="pt-BR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7010405" y="5134622"/>
            <a:ext cx="5147256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Luciano Robson Rodrigues Veiga</a:t>
            </a:r>
          </a:p>
          <a:p>
            <a:pPr marL="0" indent="0">
              <a:buNone/>
            </a:pPr>
            <a:r>
              <a:rPr lang="pt-BR" b="1" dirty="0" smtClean="0"/>
              <a:t>Secretário Executivo da AMURC e do CDS-LS. </a:t>
            </a:r>
          </a:p>
          <a:p>
            <a:pPr marL="0" indent="0">
              <a:buNone/>
            </a:pPr>
            <a:r>
              <a:rPr lang="pt-BR" b="1" dirty="0" smtClean="0"/>
              <a:t>E-mail: </a:t>
            </a:r>
            <a:r>
              <a:rPr lang="pt-BR" b="1" dirty="0" smtClean="0">
                <a:solidFill>
                  <a:srgbClr val="002060"/>
                </a:solidFill>
                <a:hlinkClick r:id="rId3"/>
              </a:rPr>
              <a:t>luciano.veiga@Hotmail.com</a:t>
            </a:r>
            <a:endParaRPr lang="pt-BR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b="1" dirty="0" smtClean="0"/>
              <a:t>73 99156-0777 ou 98108-8763</a:t>
            </a:r>
          </a:p>
        </p:txBody>
      </p:sp>
      <p:pic>
        <p:nvPicPr>
          <p:cNvPr id="6" name="Imagem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39" y="270456"/>
            <a:ext cx="4607894" cy="113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6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2853" y="3078046"/>
            <a:ext cx="10616540" cy="3296996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Criado </a:t>
            </a:r>
            <a:r>
              <a:rPr lang="pt-BR" sz="2800" dirty="0"/>
              <a:t>por meio da Assembleia de Instalação da Autarquia </a:t>
            </a:r>
            <a:r>
              <a:rPr lang="pt-BR" sz="2800" dirty="0" err="1"/>
              <a:t>Interfederativa</a:t>
            </a:r>
            <a:r>
              <a:rPr lang="pt-BR" sz="2800" dirty="0"/>
              <a:t>, com aprovação do Estatuto e eleição do Presidente, no dia 15 de maio de 2013, o CDS-LS, surge com o recorte territorial ousado, a partir do Território de Identidade do Litoral Sul, buscando atender as demandas dos municípios consorciados, através da escala proporcionado pelo consórcio. 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62" y="167425"/>
            <a:ext cx="3303006" cy="15523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24506" y="1767763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Histórico </a:t>
            </a:r>
            <a:endParaRPr lang="pt-BR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64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7927" y="214601"/>
            <a:ext cx="4266685" cy="654419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 de atuação:</a:t>
            </a:r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dirty="0" err="1" smtClean="0"/>
              <a:t>Almadina</a:t>
            </a:r>
            <a:r>
              <a:rPr lang="pt-BR" sz="2400" dirty="0" smtClean="0"/>
              <a:t>;</a:t>
            </a:r>
            <a:br>
              <a:rPr lang="pt-BR" sz="2400" dirty="0" smtClean="0"/>
            </a:br>
            <a:r>
              <a:rPr lang="pt-BR" sz="2400" dirty="0" smtClean="0"/>
              <a:t>Aurelino Leal;</a:t>
            </a:r>
            <a:br>
              <a:rPr lang="pt-BR" sz="2400" dirty="0" smtClean="0"/>
            </a:br>
            <a:r>
              <a:rPr lang="pt-BR" sz="2400" dirty="0" smtClean="0"/>
              <a:t>Barro Preto;</a:t>
            </a:r>
            <a:br>
              <a:rPr lang="pt-BR" sz="2400" dirty="0" smtClean="0"/>
            </a:br>
            <a:r>
              <a:rPr lang="pt-BR" sz="2400" dirty="0" smtClean="0"/>
              <a:t>Buerarema</a:t>
            </a:r>
            <a:r>
              <a:rPr lang="pt-BR" sz="2400" dirty="0"/>
              <a:t>,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Coaraci;</a:t>
            </a:r>
            <a:br>
              <a:rPr lang="pt-BR" sz="2400" dirty="0" smtClean="0"/>
            </a:br>
            <a:r>
              <a:rPr lang="pt-BR" sz="2400" dirty="0" smtClean="0"/>
              <a:t>Floresta Azul;</a:t>
            </a:r>
            <a:br>
              <a:rPr lang="pt-BR" sz="2400" dirty="0" smtClean="0"/>
            </a:br>
            <a:r>
              <a:rPr lang="pt-BR" sz="2400" dirty="0" smtClean="0"/>
              <a:t>Ibicaraí;</a:t>
            </a:r>
            <a:br>
              <a:rPr lang="pt-BR" sz="2400" dirty="0" smtClean="0"/>
            </a:br>
            <a:r>
              <a:rPr lang="pt-BR" sz="2400" dirty="0" smtClean="0"/>
              <a:t>Ilhéus;</a:t>
            </a:r>
            <a:br>
              <a:rPr lang="pt-BR" sz="2400" dirty="0" smtClean="0"/>
            </a:br>
            <a:r>
              <a:rPr lang="pt-BR" sz="2400" dirty="0" smtClean="0"/>
              <a:t>Itabuna;</a:t>
            </a:r>
            <a:br>
              <a:rPr lang="pt-BR" sz="2400" dirty="0" smtClean="0"/>
            </a:br>
            <a:r>
              <a:rPr lang="pt-BR" sz="2400" dirty="0" smtClean="0"/>
              <a:t>Itacaré;</a:t>
            </a:r>
            <a:br>
              <a:rPr lang="pt-BR" sz="2400" dirty="0" smtClean="0"/>
            </a:br>
            <a:r>
              <a:rPr lang="pt-BR" sz="2400" dirty="0" smtClean="0"/>
              <a:t>Itajuípe;</a:t>
            </a:r>
            <a:br>
              <a:rPr lang="pt-BR" sz="2400" dirty="0" smtClean="0"/>
            </a:br>
            <a:r>
              <a:rPr lang="pt-BR" sz="2400" dirty="0" err="1" smtClean="0"/>
              <a:t>Itapé</a:t>
            </a:r>
            <a:r>
              <a:rPr lang="pt-BR" sz="2400" dirty="0" smtClean="0"/>
              <a:t>;</a:t>
            </a:r>
            <a:br>
              <a:rPr lang="pt-BR" sz="2400" dirty="0" smtClean="0"/>
            </a:br>
            <a:r>
              <a:rPr lang="pt-BR" sz="2400" dirty="0" err="1" smtClean="0"/>
              <a:t>Itapitanga</a:t>
            </a:r>
            <a:r>
              <a:rPr lang="pt-BR" sz="2400" dirty="0" smtClean="0"/>
              <a:t>;</a:t>
            </a:r>
            <a:br>
              <a:rPr lang="pt-BR" sz="2400" dirty="0" smtClean="0"/>
            </a:br>
            <a:r>
              <a:rPr lang="pt-BR" sz="2400" dirty="0" smtClean="0"/>
              <a:t>Maraú;</a:t>
            </a:r>
            <a:br>
              <a:rPr lang="pt-BR" sz="2400" dirty="0" smtClean="0"/>
            </a:br>
            <a:r>
              <a:rPr lang="pt-BR" sz="2400" dirty="0" smtClean="0"/>
              <a:t>Ubaitaba e</a:t>
            </a:r>
            <a:br>
              <a:rPr lang="pt-BR" sz="2400" dirty="0" smtClean="0"/>
            </a:br>
            <a:r>
              <a:rPr lang="pt-BR" sz="2400" dirty="0" smtClean="0"/>
              <a:t>Uruçuca</a:t>
            </a:r>
            <a:r>
              <a:rPr lang="pt-BR" sz="2400" dirty="0"/>
              <a:t>. </a:t>
            </a:r>
          </a:p>
        </p:txBody>
      </p:sp>
      <p:pic>
        <p:nvPicPr>
          <p:cNvPr id="1026" name="Picture 2" descr="Resultado de imagem para mapa do território Litoral Sul da bah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95" y="214600"/>
            <a:ext cx="5240673" cy="654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7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0593" y="2039815"/>
            <a:ext cx="11684404" cy="436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Convênios em Execução</a:t>
            </a:r>
            <a:r>
              <a:rPr lang="pt-BR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 CDS-LS/SEMA/INEMA – GAC: Gestão Ambiental Compartilhada;</a:t>
            </a:r>
          </a:p>
          <a:p>
            <a:endParaRPr lang="pt-BR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 CDS-LS/SEPLAN – </a:t>
            </a:r>
            <a:r>
              <a:rPr lang="pt-BR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Equipação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endParaRPr lang="pt-BR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 CDS-LS/CDA – Regularização Fundiária.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sz="4000" dirty="0">
              <a:solidFill>
                <a:srgbClr val="002060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62" y="167425"/>
            <a:ext cx="3303006" cy="1552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198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53778" y="3340581"/>
            <a:ext cx="11684404" cy="8450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5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CDS-LS 2017</a:t>
            </a:r>
            <a:r>
              <a:rPr lang="pt-BR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5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62" y="167425"/>
            <a:ext cx="3303006" cy="1552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32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8374" y="624110"/>
            <a:ext cx="8911687" cy="1280890"/>
          </a:xfrm>
        </p:spPr>
        <p:txBody>
          <a:bodyPr/>
          <a:lstStyle/>
          <a:p>
            <a:pPr algn="ctr"/>
            <a:r>
              <a:rPr lang="pt-BR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CDS-LS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75007" y="2674513"/>
            <a:ext cx="9894753" cy="31467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1.	Apresentar e defender o Protocolo de Intenções do CDS-LS, ao Gestores dos Municípios pertencentes ao recorte territorial, com intenção de aprovação do mesmo, junto ao legislativo;</a:t>
            </a:r>
          </a:p>
          <a:p>
            <a:pPr marL="0" indent="0" algn="just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2.	Desenvolver as atividades de Gestão Compartilhada Ambiental - GAC;</a:t>
            </a:r>
          </a:p>
          <a:p>
            <a:pPr marL="0" indent="0" algn="just"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3.    Desenvolver as atividades de Regularização Fundiária (4.000 títulos);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4. 	Firma Convênio com o CDA, para Regularização Fundiária URBANA;</a:t>
            </a:r>
          </a:p>
          <a:p>
            <a:pPr marL="0" indent="0" algn="just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696" y="6081835"/>
            <a:ext cx="2633304" cy="776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19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2077" y="624110"/>
            <a:ext cx="880602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CDS-LS 2017</a:t>
            </a:r>
            <a:br>
              <a:rPr lang="pt-BR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endParaRPr lang="pt-BR" dirty="0"/>
          </a:p>
        </p:txBody>
      </p:sp>
      <p:pic>
        <p:nvPicPr>
          <p:cNvPr id="4" name="Picture 2" descr="http://images.slideplayer.com.br/11/3503318/slides/slide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49" y="1905000"/>
            <a:ext cx="6856576" cy="437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271825" y="1905000"/>
            <a:ext cx="4623515" cy="43740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pt-BR" sz="2800" b="1" dirty="0">
                <a:solidFill>
                  <a:srgbClr val="002060"/>
                </a:solidFill>
              </a:rPr>
              <a:t>5</a:t>
            </a:r>
            <a:r>
              <a:rPr lang="pt-BR" sz="2800" b="1" dirty="0" smtClean="0">
                <a:solidFill>
                  <a:srgbClr val="002060"/>
                </a:solidFill>
              </a:rPr>
              <a:t>. Garantir </a:t>
            </a:r>
            <a:r>
              <a:rPr lang="pt-BR" sz="2800" b="1" dirty="0">
                <a:solidFill>
                  <a:srgbClr val="002060"/>
                </a:solidFill>
              </a:rPr>
              <a:t>Recursos para elaboração dos Plano de Saneamento Básico – PMSB e do Plano de Resíduos Sólido – PMRS, para 21 municípios;</a:t>
            </a:r>
          </a:p>
        </p:txBody>
      </p:sp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696" y="6081835"/>
            <a:ext cx="2633304" cy="776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72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555" y="482439"/>
            <a:ext cx="8911687" cy="1280890"/>
          </a:xfrm>
        </p:spPr>
        <p:txBody>
          <a:bodyPr/>
          <a:lstStyle/>
          <a:p>
            <a:pPr algn="ctr"/>
            <a:r>
              <a:rPr lang="pt-BR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CDS-LS 2017</a:t>
            </a:r>
            <a:endParaRPr lang="pt-BR" dirty="0"/>
          </a:p>
        </p:txBody>
      </p:sp>
      <p:pic>
        <p:nvPicPr>
          <p:cNvPr id="2050" name="Picture 2" descr="Resultado de imagem para foto de galpões de catador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411" y="3727901"/>
            <a:ext cx="3747722" cy="301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632621" y="1558345"/>
            <a:ext cx="5228822" cy="3412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Garantir Recursos para o Projeto de Resíduos Sólidos Urbanos;</a:t>
            </a:r>
            <a:endParaRPr lang="pt-B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Resultado de imagem para foto de galpões de catado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55" y="1208309"/>
            <a:ext cx="2956535" cy="201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696" y="6081835"/>
            <a:ext cx="2633304" cy="776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237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1708" y="392288"/>
            <a:ext cx="8911687" cy="1280890"/>
          </a:xfrm>
        </p:spPr>
        <p:txBody>
          <a:bodyPr/>
          <a:lstStyle/>
          <a:p>
            <a:pPr algn="ctr"/>
            <a:r>
              <a:rPr lang="pt-BR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CDS-LS 2017</a:t>
            </a:r>
            <a:endParaRPr lang="pt-BR" dirty="0"/>
          </a:p>
        </p:txBody>
      </p:sp>
      <p:pic>
        <p:nvPicPr>
          <p:cNvPr id="3074" name="Picture 2" descr="Resultado de imagem para foto de Usina asfál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25" y="4273447"/>
            <a:ext cx="3450510" cy="258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m para foto de Usina asfál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7" y="1726954"/>
            <a:ext cx="5896452" cy="243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632621" y="1790167"/>
            <a:ext cx="5228822" cy="3412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Firmar Convênio com a Secretaria de Infraestrutura da Bahia SEINFRA, visando aquisição de Usina Asfáltica e Patrulha Mecânica</a:t>
            </a:r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pt-B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696" y="6081835"/>
            <a:ext cx="2633304" cy="776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1395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2338</TotalTime>
  <Words>187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Cacho</vt:lpstr>
      <vt:lpstr>Planejamento Estratégico  Consórcio de Desenvolvimento Sustentável do Litoral Sul, CDS-LS</vt:lpstr>
      <vt:lpstr>Histórico </vt:lpstr>
      <vt:lpstr>Área de atuação: Almadina; Aurelino Leal; Barro Preto; Buerarema,  Coaraci; Floresta Azul; Ibicaraí; Ilhéus; Itabuna; Itacaré; Itajuípe; Itapé; Itapitanga; Maraú; Ubaitaba e Uruçuca. </vt:lpstr>
      <vt:lpstr>Apresentação do PowerPoint</vt:lpstr>
      <vt:lpstr>Apresentação do PowerPoint</vt:lpstr>
      <vt:lpstr>Plano de Trabalho CDS-LS 2017</vt:lpstr>
      <vt:lpstr>Plano de Trabalho CDS-LS 2017   </vt:lpstr>
      <vt:lpstr>Plano de Trabalho CDS-LS 2017</vt:lpstr>
      <vt:lpstr>Plano de Trabalho CDS-LS 2017</vt:lpstr>
      <vt:lpstr>Plano de Trabalho CDS-LS 2017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da Lei</dc:title>
  <dc:creator>CDS-LS</dc:creator>
  <cp:lastModifiedBy>Luciano</cp:lastModifiedBy>
  <cp:revision>115</cp:revision>
  <cp:lastPrinted>2014-12-16T14:15:40Z</cp:lastPrinted>
  <dcterms:created xsi:type="dcterms:W3CDTF">2014-11-24T13:18:51Z</dcterms:created>
  <dcterms:modified xsi:type="dcterms:W3CDTF">2016-11-23T16:36:16Z</dcterms:modified>
</cp:coreProperties>
</file>