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81" d="100"/>
          <a:sy n="8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E4C-78C1-406B-B3FB-917DC9775671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Seminário AMURC - Novos Gestores Públicos 2017-2020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Gustavo\Documents\OPAC Povos da Mata\Selo\fundo branco png (1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3" y="-86309"/>
            <a:ext cx="2450716" cy="17325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095CCAA-DDC8-4E75-A7B7-B351C8E705A0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599302-6D6D-4227-A1D5-A5CFBCCE02D5}" type="datetimeFigureOut">
              <a:rPr lang="pt-BR" smtClean="0"/>
              <a:t>22/11/2016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374" y="-332702"/>
            <a:ext cx="5839327" cy="2387600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Apresentação da Rede Povos da Mata</a:t>
            </a:r>
            <a:endParaRPr lang="pt-B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479" y="2554941"/>
            <a:ext cx="5406191" cy="4101353"/>
          </a:xfrm>
        </p:spPr>
        <p:txBody>
          <a:bodyPr>
            <a:norm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Seminário AMURC </a:t>
            </a:r>
          </a:p>
          <a:p>
            <a:pPr algn="ctr"/>
            <a:r>
              <a:rPr lang="pt-BR" b="1" dirty="0" smtClean="0"/>
              <a:t>“Novos </a:t>
            </a:r>
            <a:r>
              <a:rPr lang="pt-BR" b="1" dirty="0"/>
              <a:t>Gestores Públicos </a:t>
            </a:r>
            <a:r>
              <a:rPr lang="pt-BR" b="1" dirty="0" smtClean="0"/>
              <a:t>2017-2020”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Tatiane Botelho da Cruz</a:t>
            </a:r>
          </a:p>
          <a:p>
            <a:pPr algn="ctr"/>
            <a:r>
              <a:rPr lang="pt-BR" dirty="0" smtClean="0"/>
              <a:t>Presidenta</a:t>
            </a:r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Ilhéus – BA</a:t>
            </a:r>
          </a:p>
          <a:p>
            <a:pPr algn="ctr"/>
            <a:r>
              <a:rPr lang="pt-BR" dirty="0" smtClean="0"/>
              <a:t>2016</a:t>
            </a:r>
            <a:endParaRPr lang="pt-BR" dirty="0"/>
          </a:p>
        </p:txBody>
      </p:sp>
      <p:pic>
        <p:nvPicPr>
          <p:cNvPr id="4" name="Picture 2" descr="C:\Users\Gustavo\Documents\OPAC Povos da Mata\Selo\fundo branco png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590" y="-562028"/>
            <a:ext cx="10495751" cy="7420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5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Sistemas Participativos de Garantia (SPG)</a:t>
            </a:r>
            <a:b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Rede de Agroecologia Povos da Mata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9" y="1600200"/>
            <a:ext cx="10530625" cy="12589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sz="2000" dirty="0" smtClean="0">
                <a:cs typeface="Times New Roman" pitchFamily="18" charset="0"/>
              </a:rPr>
              <a:t>Associação Povos da Mata Atlântica do Sul da Bahia de Certificação Participativa. </a:t>
            </a:r>
          </a:p>
          <a:p>
            <a:pPr marL="114300" indent="0" algn="just">
              <a:buNone/>
            </a:pPr>
            <a:endParaRPr lang="pt-PT" sz="2000" dirty="0" smtClean="0">
              <a:cs typeface="Times New Roman" pitchFamily="18" charset="0"/>
            </a:endParaRPr>
          </a:p>
          <a:p>
            <a:pPr algn="just"/>
            <a:r>
              <a:rPr lang="pt-PT" sz="2000" dirty="0" smtClean="0">
                <a:cs typeface="Times New Roman" pitchFamily="18" charset="0"/>
              </a:rPr>
              <a:t>1° Organismo Participativo da Avaliação da Conformidade Orgânica (OPAC) do Estado da BA credenciado pelo Ministério da Agricultura, Pecuária e Abastecimento (MAPA).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Picture 1" descr="C:\Users\Gustavo\Pictures\Palestra Cabruca 2\DSC05295.JPG"/>
          <p:cNvPicPr>
            <a:picLocks noChangeAspect="1" noChangeArrowheads="1"/>
          </p:cNvPicPr>
          <p:nvPr/>
        </p:nvPicPr>
        <p:blipFill>
          <a:blip r:embed="rId2" cstate="print"/>
          <a:srcRect t="25647" b="13190"/>
          <a:stretch>
            <a:fillRect/>
          </a:stretch>
        </p:blipFill>
        <p:spPr bwMode="auto">
          <a:xfrm>
            <a:off x="386157" y="3078051"/>
            <a:ext cx="5628277" cy="343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3" y="3078052"/>
            <a:ext cx="5009881" cy="3435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Princípios 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pt-BR" sz="3200" dirty="0" smtClean="0"/>
              <a:t>Ter na agroecologia a base para o desenvolvimento sustentável;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t-BR" sz="3200" dirty="0" smtClean="0"/>
          </a:p>
          <a:p>
            <a:pPr>
              <a:lnSpc>
                <a:spcPct val="80000"/>
              </a:lnSpc>
            </a:pPr>
            <a:r>
              <a:rPr lang="pt-BR" sz="3200" dirty="0" smtClean="0"/>
              <a:t>Trabalhar com agricultores e agricultoras familiares e suas organizações;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t-BR" sz="3200" dirty="0" smtClean="0"/>
          </a:p>
          <a:p>
            <a:pPr>
              <a:lnSpc>
                <a:spcPct val="80000"/>
              </a:lnSpc>
            </a:pPr>
            <a:r>
              <a:rPr lang="pt-BR" sz="3200" dirty="0" smtClean="0"/>
              <a:t>Inclusão social, principalmente dos jovens e mulheres;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t-BR" sz="3200" dirty="0" smtClean="0"/>
          </a:p>
          <a:p>
            <a:pPr>
              <a:lnSpc>
                <a:spcPct val="80000"/>
              </a:lnSpc>
            </a:pPr>
            <a:r>
              <a:rPr lang="pt-BR" sz="3200" dirty="0" smtClean="0"/>
              <a:t>Trabalhar na construção de mercado justo e solidário;</a:t>
            </a:r>
          </a:p>
          <a:p>
            <a:pPr>
              <a:lnSpc>
                <a:spcPct val="80000"/>
              </a:lnSpc>
            </a:pPr>
            <a:endParaRPr lang="pt-BR" sz="3200" dirty="0" smtClean="0"/>
          </a:p>
          <a:p>
            <a:pPr>
              <a:lnSpc>
                <a:spcPct val="80000"/>
              </a:lnSpc>
            </a:pPr>
            <a:r>
              <a:rPr lang="pt-BR" sz="3200" dirty="0" smtClean="0"/>
              <a:t>Processo pedagógico e participativo de forma horizontal;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t-BR" sz="3200" dirty="0" smtClean="0"/>
          </a:p>
          <a:p>
            <a:pPr>
              <a:lnSpc>
                <a:spcPct val="80000"/>
              </a:lnSpc>
            </a:pPr>
            <a:r>
              <a:rPr lang="pt-BR" sz="3200" dirty="0" smtClean="0"/>
              <a:t>Garantir a qualidade através da certificação participativa.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987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5825581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Abrangência e membros da Rede 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6077" y="1712890"/>
            <a:ext cx="5433809" cy="491483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14 municípios envolvidos;</a:t>
            </a:r>
          </a:p>
          <a:p>
            <a:pPr algn="just"/>
            <a:r>
              <a:rPr lang="pt-BR" sz="2400" dirty="0" smtClean="0"/>
              <a:t>700 famílias da agricultura familiar participando diretamente do processo;</a:t>
            </a:r>
          </a:p>
          <a:p>
            <a:pPr algn="just"/>
            <a:r>
              <a:rPr lang="pt-BR" sz="2400" dirty="0" smtClean="0"/>
              <a:t>3.500  pessoas no campo investindo em seu empreendimento de forma ecológica;</a:t>
            </a:r>
          </a:p>
          <a:p>
            <a:r>
              <a:rPr lang="pt-BR" sz="2400" dirty="0"/>
              <a:t>Aproximadamente 4.200 ha com manejo agroecológico;</a:t>
            </a:r>
          </a:p>
          <a:p>
            <a:r>
              <a:rPr lang="pt-BR" sz="2400" dirty="0"/>
              <a:t>30 Associações;</a:t>
            </a:r>
          </a:p>
          <a:p>
            <a:r>
              <a:rPr lang="pt-BR" sz="2400" dirty="0"/>
              <a:t>Movimento CETA-  Movimento dos Trabalhadores, assentados, acampados e quilombolas da BA, 15.000 famílias;</a:t>
            </a:r>
          </a:p>
          <a:p>
            <a:pPr algn="just"/>
            <a:endParaRPr lang="pt-BR" sz="2000" dirty="0" smtClean="0"/>
          </a:p>
          <a:p>
            <a:endParaRPr lang="pt-BR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39" y="121924"/>
            <a:ext cx="3977970" cy="6039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53898" y="6297770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Guandu, Igrapiúna, Nilo Peçanha e Irecê!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Comercialização: Estações Orgânicas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652" y="1464231"/>
            <a:ext cx="4238767" cy="458549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04 Estações consolidadas – Itacaré, Península de Maraú, Ilhéus/Itabuna e Serra Grande – Uruçuca.</a:t>
            </a:r>
          </a:p>
          <a:p>
            <a:r>
              <a:rPr lang="pt-BR" sz="2000" dirty="0" smtClean="0"/>
              <a:t>07 pontos de comercialização da rede funcionando com a integração e participação ativa dos consumidores;</a:t>
            </a:r>
          </a:p>
          <a:p>
            <a:r>
              <a:rPr lang="pt-BR" sz="2000" dirty="0" smtClean="0"/>
              <a:t>Entregas de cestas orgânicas e fornecimento do Trade Turístico de Itacaré , Península de Maraú, Ilhéus, Itabuna e Uruçuca;</a:t>
            </a:r>
          </a:p>
          <a:p>
            <a:r>
              <a:rPr lang="pt-BR" sz="2000" dirty="0" smtClean="0"/>
              <a:t>Rota de Comercialização para o Sudeste e Sul do Brasil.</a:t>
            </a:r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30" y="1464231"/>
            <a:ext cx="3275526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09" y="1464232"/>
            <a:ext cx="3236890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n\Pictures\cest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61" y="4151826"/>
            <a:ext cx="3588912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93" y="4066504"/>
            <a:ext cx="3314163" cy="2485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0"/>
            <a:ext cx="6260799" cy="2096037"/>
          </a:xfrm>
        </p:spPr>
        <p:txBody>
          <a:bodyPr>
            <a:normAutofit/>
          </a:bodyPr>
          <a:lstStyle/>
          <a:p>
            <a:r>
              <a:rPr lang="pt-BR" sz="2000" dirty="0" smtClean="0"/>
              <a:t>Entrega de 400 cestas por mês, mais produtos avulsos;</a:t>
            </a:r>
          </a:p>
          <a:p>
            <a:pPr marL="114300" indent="0">
              <a:buNone/>
            </a:pPr>
            <a:endParaRPr lang="pt-BR" sz="2000" dirty="0" smtClean="0"/>
          </a:p>
          <a:p>
            <a:r>
              <a:rPr lang="pt-BR" sz="2000" dirty="0" smtClean="0"/>
              <a:t>Em 10 meses girou 50 mil reais nas Estações;</a:t>
            </a:r>
          </a:p>
          <a:p>
            <a:endParaRPr lang="pt-BR" sz="2000" dirty="0" smtClean="0"/>
          </a:p>
          <a:p>
            <a:r>
              <a:rPr lang="pt-BR" sz="2000" dirty="0" smtClean="0"/>
              <a:t>300 consumidores envolvidos na comercialização.</a:t>
            </a:r>
          </a:p>
          <a:p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99" y="1357566"/>
            <a:ext cx="386706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30" y="3576881"/>
            <a:ext cx="4468716" cy="303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Resultados Esperados: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400" dirty="0" smtClean="0"/>
              <a:t>Ampliação do diálogo entre instituições e agricultores;</a:t>
            </a:r>
          </a:p>
          <a:p>
            <a:pPr lvl="0"/>
            <a:r>
              <a:rPr lang="pt-BR" sz="2400" dirty="0" smtClean="0"/>
              <a:t>Ações que estimulam a incorporação de alimentos orgânicos na merenda escolar;</a:t>
            </a:r>
          </a:p>
          <a:p>
            <a:pPr lvl="0"/>
            <a:r>
              <a:rPr lang="pt-BR" sz="2400" dirty="0" smtClean="0"/>
              <a:t>Aumento do números de agricultores que partem para produção agroecológica;</a:t>
            </a:r>
          </a:p>
          <a:p>
            <a:pPr lvl="0"/>
            <a:r>
              <a:rPr lang="pt-BR" sz="2400" dirty="0" smtClean="0"/>
              <a:t>Os agricultores, atuando como educadores, têm grande potencial na construção de um processo de comunicação eficiente e maior confiança do consumidor;</a:t>
            </a:r>
          </a:p>
          <a:p>
            <a:r>
              <a:rPr lang="pt-BR" sz="2400" dirty="0" smtClean="0"/>
              <a:t>30% a mais nos mercados institucionais;</a:t>
            </a:r>
          </a:p>
          <a:p>
            <a:r>
              <a:rPr lang="pt-BR" sz="2400" dirty="0" smtClean="0"/>
              <a:t>30</a:t>
            </a:r>
            <a:r>
              <a:rPr lang="pt-BR" sz="2400" dirty="0"/>
              <a:t>% a mais na venda direta ao consumidor e com preços justos a ambos, pois neste formato ocorre a desarticulação do atravessador que ficava com a maior parte dos benefícios;</a:t>
            </a:r>
          </a:p>
          <a:p>
            <a:r>
              <a:rPr lang="pt-BR" sz="2400" dirty="0"/>
              <a:t>20% a mais acessando a venda nos circuitos entre as Redes;</a:t>
            </a:r>
          </a:p>
          <a:p>
            <a:r>
              <a:rPr lang="pt-BR" sz="2400" dirty="0"/>
              <a:t>Total: 80% de ampliação da renda das famílias agricultoras.</a:t>
            </a:r>
          </a:p>
          <a:p>
            <a:pPr lvl="0"/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3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Rede de Agroecologia Povos da Mata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14" y="1819141"/>
            <a:ext cx="1081825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3200" b="1" i="1" dirty="0" smtClean="0"/>
              <a:t>“Processo de geração de credibilidade em rede realizado de forma descentralizada, respeitando as características locais, que visa aprimorar a Agroecologia e assegurar a qualidade de seus produtos através da participação, aproximação e compromisso entre os agricultores, colaboradores, os técnicos e os consumidores.”</a:t>
            </a:r>
            <a:r>
              <a:rPr lang="pt-BR" sz="3200" b="1" dirty="0" smtClean="0"/>
              <a:t> </a:t>
            </a:r>
          </a:p>
          <a:p>
            <a:pPr lvl="1" algn="just">
              <a:buNone/>
            </a:pPr>
            <a:r>
              <a:rPr lang="pt-BR" sz="3200" dirty="0" smtClean="0"/>
              <a:t>						</a:t>
            </a:r>
          </a:p>
          <a:p>
            <a:pPr lvl="1" algn="just">
              <a:buNone/>
            </a:pPr>
            <a:r>
              <a:rPr lang="pt-BR" sz="3200" dirty="0" smtClean="0"/>
              <a:t>						Muito Obrigado!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404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569" y="943377"/>
            <a:ext cx="10160000" cy="4800600"/>
          </a:xfrm>
        </p:spPr>
        <p:txBody>
          <a:bodyPr/>
          <a:lstStyle/>
          <a:p>
            <a:pPr marL="114300" indent="0" algn="ctr">
              <a:buNone/>
            </a:pPr>
            <a:endParaRPr lang="pt-BR" dirty="0" smtClean="0"/>
          </a:p>
          <a:p>
            <a:pPr marL="114300" indent="0" algn="ctr">
              <a:buNone/>
            </a:pPr>
            <a:endParaRPr lang="pt-BR" dirty="0"/>
          </a:p>
          <a:p>
            <a:pPr marL="114300" indent="0" algn="ctr">
              <a:buNone/>
            </a:pPr>
            <a:endParaRPr lang="pt-BR" dirty="0" smtClean="0"/>
          </a:p>
          <a:p>
            <a:pPr marL="114300" indent="0" algn="ctr">
              <a:buNone/>
            </a:pPr>
            <a:r>
              <a:rPr lang="pt-BR" dirty="0" smtClean="0"/>
              <a:t>Tatiane Botelho</a:t>
            </a:r>
          </a:p>
          <a:p>
            <a:pPr marL="114300" indent="0" algn="ctr">
              <a:buNone/>
            </a:pPr>
            <a:r>
              <a:rPr lang="pt-BR" dirty="0" smtClean="0"/>
              <a:t>Fone: 73 9 9919 0571 – 9 8817 2377</a:t>
            </a:r>
          </a:p>
          <a:p>
            <a:pPr marL="114300" indent="0" algn="ctr">
              <a:buNone/>
            </a:pPr>
            <a:r>
              <a:rPr lang="pt-BR" dirty="0" err="1" smtClean="0"/>
              <a:t>Email</a:t>
            </a:r>
            <a:r>
              <a:rPr lang="pt-BR" dirty="0" smtClean="0"/>
              <a:t>: </a:t>
            </a:r>
            <a:r>
              <a:rPr lang="pt-BR" u="sng" dirty="0" smtClean="0">
                <a:solidFill>
                  <a:srgbClr val="0070C0"/>
                </a:solidFill>
              </a:rPr>
              <a:t>tatiane@povosdamata.org.br</a:t>
            </a:r>
          </a:p>
          <a:p>
            <a:pPr marL="11430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3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</TotalTime>
  <Words>485</Words>
  <Application>Microsoft Office PowerPoint</Application>
  <PresentationFormat>Personalizar</PresentationFormat>
  <Paragraphs>65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Adjacência</vt:lpstr>
      <vt:lpstr>Apresentação da Rede Povos da Mata</vt:lpstr>
      <vt:lpstr>Sistemas Participativos de Garantia (SPG) Rede de Agroecologia Povos da Mata</vt:lpstr>
      <vt:lpstr>Princípios </vt:lpstr>
      <vt:lpstr>Abrangência e membros da Rede </vt:lpstr>
      <vt:lpstr>Comercialização: Estações Orgânicas</vt:lpstr>
      <vt:lpstr>Resultados</vt:lpstr>
      <vt:lpstr>Resultados Esperados:</vt:lpstr>
      <vt:lpstr>Rede de Agroecologia Povos da Mata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da Rede Povos da Mata</dc:title>
  <dc:creator>luciane locatelli</dc:creator>
  <cp:lastModifiedBy>admin</cp:lastModifiedBy>
  <cp:revision>19</cp:revision>
  <dcterms:created xsi:type="dcterms:W3CDTF">2016-11-16T16:09:25Z</dcterms:created>
  <dcterms:modified xsi:type="dcterms:W3CDTF">2016-11-22T17:41:14Z</dcterms:modified>
</cp:coreProperties>
</file>